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69" r:id="rId3"/>
    <p:sldId id="257" r:id="rId4"/>
    <p:sldId id="258" r:id="rId5"/>
    <p:sldId id="267" r:id="rId6"/>
    <p:sldId id="270" r:id="rId7"/>
    <p:sldId id="261" r:id="rId8"/>
    <p:sldId id="266" r:id="rId9"/>
    <p:sldId id="273" r:id="rId10"/>
    <p:sldId id="262" r:id="rId11"/>
    <p:sldId id="263" r:id="rId12"/>
    <p:sldId id="264" r:id="rId13"/>
    <p:sldId id="260" r:id="rId14"/>
    <p:sldId id="271" r:id="rId15"/>
    <p:sldId id="272" r:id="rId16"/>
    <p:sldId id="274" r:id="rId17"/>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037D47-1A5E-40AC-8E9E-75F3B0C55C69}" type="datetimeFigureOut">
              <a:rPr lang="zh-TW" altLang="en-US" smtClean="0"/>
              <a:pPr/>
              <a:t>2022/12/21</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0211E7-1A69-42E2-B520-BC346FFC4F06}" type="slidenum">
              <a:rPr lang="zh-TW" altLang="en-US" smtClean="0"/>
              <a:pPr/>
              <a:t>‹#›</a:t>
            </a:fld>
            <a:endParaRPr lang="zh-TW" altLang="en-US"/>
          </a:p>
        </p:txBody>
      </p:sp>
    </p:spTree>
    <p:extLst>
      <p:ext uri="{BB962C8B-B14F-4D97-AF65-F5344CB8AC3E}">
        <p14:creationId xmlns:p14="http://schemas.microsoft.com/office/powerpoint/2010/main" val="4274201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zh-TW" altLang="en-US"/>
              <a:t>按一下以編輯母片標題樣式</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59CC965E-B9DB-4A67-97E4-9252428D829C}" type="datetime1">
              <a:rPr lang="zh-TW" altLang="en-US" smtClean="0"/>
              <a:pPr/>
              <a:t>2022/12/21</a:t>
            </a:fld>
            <a:endParaRPr lang="zh-TW" altLang="en-US"/>
          </a:p>
        </p:txBody>
      </p:sp>
      <p:sp>
        <p:nvSpPr>
          <p:cNvPr id="5" name="Footer Placeholder 4"/>
          <p:cNvSpPr>
            <a:spLocks noGrp="1"/>
          </p:cNvSpPr>
          <p:nvPr>
            <p:ph type="ftr" sz="quarter" idx="11"/>
          </p:nvPr>
        </p:nvSpPr>
        <p:spPr>
          <a:xfrm>
            <a:off x="1174044" y="5357592"/>
            <a:ext cx="5034845" cy="365125"/>
          </a:xfrm>
        </p:spPr>
        <p:txBody>
          <a:bodyPr/>
          <a:lstStyle/>
          <a:p>
            <a:endParaRPr lang="zh-TW" alt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43BF4364-13DB-4B84-B596-2F49C4653971}"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Vertical Text Placeholder 2"/>
          <p:cNvSpPr>
            <a:spLocks noGrp="1"/>
          </p:cNvSpPr>
          <p:nvPr>
            <p:ph type="body" orient="vert" idx="1"/>
          </p:nvPr>
        </p:nvSpPr>
        <p:spPr/>
        <p:txBody>
          <a:bodyPr vert="eaVert" anchor="ct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433A1C0D-F575-4965-BB58-035379BAE6C6}" type="datetime1">
              <a:rPr lang="zh-TW" altLang="en-US" smtClean="0"/>
              <a:pPr/>
              <a:t>2022/12/21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43BF4364-13DB-4B84-B596-2F49C4653971}"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D8359E35-694A-4995-BA38-4D87112B885E}" type="datetime1">
              <a:rPr lang="zh-TW" altLang="en-US" smtClean="0"/>
              <a:pPr/>
              <a:t>2022/12/21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43BF4364-13DB-4B84-B596-2F49C4653971}"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58210955-B30E-4319-A76D-304AF4F5C859}" type="datetime1">
              <a:rPr lang="zh-TW" altLang="en-US" smtClean="0"/>
              <a:pPr/>
              <a:t>2022/12/21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43BF4364-13DB-4B84-B596-2F49C4653971}"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zh-TW" altLang="en-US"/>
              <a:t>按一下以編輯母片標題樣式</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E4FEC8DC-6A4C-4DF4-8C1B-2C7B13B855B3}" type="datetime1">
              <a:rPr lang="zh-TW" altLang="en-US" smtClean="0"/>
              <a:pPr/>
              <a:t>2022/12/21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43BF4364-13DB-4B84-B596-2F49C4653971}"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5" name="Date Placeholder 4"/>
          <p:cNvSpPr>
            <a:spLocks noGrp="1"/>
          </p:cNvSpPr>
          <p:nvPr>
            <p:ph type="dt" sz="half" idx="10"/>
          </p:nvPr>
        </p:nvSpPr>
        <p:spPr/>
        <p:txBody>
          <a:bodyPr/>
          <a:lstStyle/>
          <a:p>
            <a:fld id="{8904271C-4435-456E-937F-19C89BC2A124}" type="datetime1">
              <a:rPr lang="zh-TW" altLang="en-US" smtClean="0"/>
              <a:pPr/>
              <a:t>2022/12/21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43BF4364-13DB-4B84-B596-2F49C4653971}" type="slidenum">
              <a:rPr lang="zh-TW" altLang="en-US" smtClean="0"/>
              <a:pPr/>
              <a:t>‹#›</a:t>
            </a:fld>
            <a:endParaRPr lang="zh-TW" altLang="en-US"/>
          </a:p>
        </p:txBody>
      </p:sp>
      <p:sp>
        <p:nvSpPr>
          <p:cNvPr id="9" name="Content Placeholder 8"/>
          <p:cNvSpPr>
            <a:spLocks noGrp="1"/>
          </p:cNvSpPr>
          <p:nvPr>
            <p:ph sz="quarter" idx="13"/>
          </p:nvPr>
        </p:nvSpPr>
        <p:spPr>
          <a:xfrm>
            <a:off x="1298448" y="2121407"/>
            <a:ext cx="3200400" cy="3602736"/>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7" name="Date Placeholder 6"/>
          <p:cNvSpPr>
            <a:spLocks noGrp="1"/>
          </p:cNvSpPr>
          <p:nvPr>
            <p:ph type="dt" sz="half" idx="10"/>
          </p:nvPr>
        </p:nvSpPr>
        <p:spPr/>
        <p:txBody>
          <a:bodyPr/>
          <a:lstStyle/>
          <a:p>
            <a:fld id="{2E6E5072-796A-4836-A271-7274EFB1A580}" type="datetime1">
              <a:rPr lang="zh-TW" altLang="en-US" smtClean="0"/>
              <a:pPr/>
              <a:t>2022/12/21</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43BF4364-13DB-4B84-B596-2F49C4653971}" type="slidenum">
              <a:rPr lang="zh-TW" altLang="en-US" smtClean="0"/>
              <a:pPr/>
              <a:t>‹#›</a:t>
            </a:fld>
            <a:endParaRPr lang="zh-TW" altLang="en-US"/>
          </a:p>
        </p:txBody>
      </p:sp>
      <p:sp>
        <p:nvSpPr>
          <p:cNvPr id="11" name="Content Placeholder 10"/>
          <p:cNvSpPr>
            <a:spLocks noGrp="1"/>
          </p:cNvSpPr>
          <p:nvPr>
            <p:ph sz="quarter" idx="13"/>
          </p:nvPr>
        </p:nvSpPr>
        <p:spPr>
          <a:xfrm>
            <a:off x="1298448" y="2944368"/>
            <a:ext cx="3227832" cy="2779776"/>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Date Placeholder 2"/>
          <p:cNvSpPr>
            <a:spLocks noGrp="1"/>
          </p:cNvSpPr>
          <p:nvPr>
            <p:ph type="dt" sz="half" idx="10"/>
          </p:nvPr>
        </p:nvSpPr>
        <p:spPr/>
        <p:txBody>
          <a:bodyPr/>
          <a:lstStyle/>
          <a:p>
            <a:fld id="{6BD57BA8-9F02-443C-9B13-2DFABD4E927C}" type="datetime1">
              <a:rPr lang="zh-TW" altLang="en-US" smtClean="0"/>
              <a:pPr/>
              <a:t>2022/12/21</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43BF4364-13DB-4B84-B596-2F49C4653971}"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048DD5-E7D6-4A90-BCF5-2CD8129008D8}" type="datetime1">
              <a:rPr lang="zh-TW" altLang="en-US" smtClean="0"/>
              <a:pPr/>
              <a:t>2022/12/21</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43BF4364-13DB-4B84-B596-2F49C4653971}"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zh-TW" altLang="en-US"/>
              <a:t>按一下以編輯母片標題樣式</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rot="60000">
            <a:off x="6341698" y="5885672"/>
            <a:ext cx="1213821" cy="365125"/>
          </a:xfrm>
        </p:spPr>
        <p:txBody>
          <a:bodyPr/>
          <a:lstStyle/>
          <a:p>
            <a:fld id="{62284F27-13E1-4222-8F3E-C637554D128A}" type="datetime1">
              <a:rPr lang="zh-TW" altLang="en-US" smtClean="0"/>
              <a:pPr/>
              <a:t>2022/12/21</a:t>
            </a:fld>
            <a:endParaRPr lang="zh-TW" altLang="en-US"/>
          </a:p>
        </p:txBody>
      </p:sp>
      <p:sp>
        <p:nvSpPr>
          <p:cNvPr id="6" name="Footer Placeholder 5"/>
          <p:cNvSpPr>
            <a:spLocks noGrp="1"/>
          </p:cNvSpPr>
          <p:nvPr>
            <p:ph type="ftr" sz="quarter" idx="11"/>
          </p:nvPr>
        </p:nvSpPr>
        <p:spPr>
          <a:xfrm rot="-60000">
            <a:off x="914554" y="5829261"/>
            <a:ext cx="3522607" cy="365125"/>
          </a:xfrm>
        </p:spPr>
        <p:txBody>
          <a:bodyPr/>
          <a:lstStyle/>
          <a:p>
            <a:endParaRPr lang="zh-TW" altLang="en-US"/>
          </a:p>
        </p:txBody>
      </p:sp>
      <p:sp>
        <p:nvSpPr>
          <p:cNvPr id="7" name="Slide Number Placeholder 6"/>
          <p:cNvSpPr>
            <a:spLocks noGrp="1"/>
          </p:cNvSpPr>
          <p:nvPr>
            <p:ph type="sldNum" sz="quarter" idx="12"/>
          </p:nvPr>
        </p:nvSpPr>
        <p:spPr>
          <a:xfrm rot="60000">
            <a:off x="7557313" y="5896961"/>
            <a:ext cx="554023" cy="365125"/>
          </a:xfrm>
        </p:spPr>
        <p:txBody>
          <a:bodyPr/>
          <a:lstStyle/>
          <a:p>
            <a:fld id="{43BF4364-13DB-4B84-B596-2F49C4653971}"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zh-TW" altLang="en-US"/>
              <a:t>按一下以編輯母片標題樣式</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rot="60000">
            <a:off x="6345936" y="5888737"/>
            <a:ext cx="1213821" cy="365125"/>
          </a:xfrm>
        </p:spPr>
        <p:txBody>
          <a:bodyPr/>
          <a:lstStyle/>
          <a:p>
            <a:fld id="{6EC056EF-A9CA-4AA1-AEEE-5A8EB09F7A9E}" type="datetime1">
              <a:rPr lang="zh-TW" altLang="en-US" smtClean="0"/>
              <a:pPr/>
              <a:t>2022/12/21</a:t>
            </a:fld>
            <a:endParaRPr lang="zh-TW" altLang="en-US"/>
          </a:p>
        </p:txBody>
      </p:sp>
      <p:sp>
        <p:nvSpPr>
          <p:cNvPr id="6" name="Footer Placeholder 5"/>
          <p:cNvSpPr>
            <a:spLocks noGrp="1"/>
          </p:cNvSpPr>
          <p:nvPr>
            <p:ph type="ftr" sz="quarter" idx="11"/>
          </p:nvPr>
        </p:nvSpPr>
        <p:spPr>
          <a:xfrm rot="-60000">
            <a:off x="914569" y="5831037"/>
            <a:ext cx="3319043" cy="365125"/>
          </a:xfrm>
        </p:spPr>
        <p:txBody>
          <a:bodyPr/>
          <a:lstStyle/>
          <a:p>
            <a:endParaRPr lang="zh-TW" altLang="en-US"/>
          </a:p>
        </p:txBody>
      </p:sp>
      <p:sp>
        <p:nvSpPr>
          <p:cNvPr id="7" name="Slide Number Placeholder 6"/>
          <p:cNvSpPr>
            <a:spLocks noGrp="1"/>
          </p:cNvSpPr>
          <p:nvPr>
            <p:ph type="sldNum" sz="quarter" idx="12"/>
          </p:nvPr>
        </p:nvSpPr>
        <p:spPr>
          <a:xfrm rot="60000">
            <a:off x="7562089" y="5900026"/>
            <a:ext cx="554023" cy="365125"/>
          </a:xfrm>
        </p:spPr>
        <p:txBody>
          <a:bodyPr/>
          <a:lstStyle/>
          <a:p>
            <a:fld id="{43BF4364-13DB-4B84-B596-2F49C4653971}"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225AF3E5-7132-4F1E-9AD4-B4CC43F1B21D}" type="datetime1">
              <a:rPr lang="zh-TW" altLang="en-US" smtClean="0"/>
              <a:pPr/>
              <a:t>2022/12/21</a:t>
            </a:fld>
            <a:endParaRPr lang="zh-TW" alt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zh-TW" alt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43BF4364-13DB-4B84-B596-2F49C4653971}"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docs.python.org/3/library/time.html"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docs.python.org/3/library/time.html" TargetMode="External"/><Relationship Id="rId2" Type="http://schemas.openxmlformats.org/officeDocument/2006/relationships/hyperlink" Target="https://docs.python.org/3/py-modindex.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docs.python.org/3/py-modindex.html" TargetMode="Externa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071538" y="1794935"/>
            <a:ext cx="7072362" cy="1828090"/>
          </a:xfrm>
        </p:spPr>
        <p:txBody>
          <a:bodyPr>
            <a:normAutofit fontScale="90000"/>
          </a:bodyPr>
          <a:lstStyle/>
          <a:p>
            <a:r>
              <a:rPr lang="en-US" altLang="zh-TW" dirty="0">
                <a:latin typeface="+mn-lt"/>
              </a:rPr>
              <a:t>Module </a:t>
            </a:r>
            <a:r>
              <a:rPr lang="en-US" altLang="zh-TW" dirty="0"/>
              <a:t>Import </a:t>
            </a:r>
            <a:r>
              <a:rPr lang="en-US" altLang="zh-TW" dirty="0">
                <a:latin typeface="+mn-lt"/>
              </a:rPr>
              <a:t>&amp;</a:t>
            </a:r>
            <a:br>
              <a:rPr lang="en-US" altLang="zh-TW" dirty="0">
                <a:latin typeface="+mn-lt"/>
              </a:rPr>
            </a:br>
            <a:r>
              <a:rPr lang="en-US" altLang="zh-TW" dirty="0">
                <a:latin typeface="+mn-lt"/>
              </a:rPr>
              <a:t>Introduction to Time Module</a:t>
            </a:r>
            <a:endParaRPr lang="zh-TW" altLang="en-US" dirty="0">
              <a:latin typeface="+mn-lt"/>
            </a:endParaRPr>
          </a:p>
        </p:txBody>
      </p:sp>
      <p:sp>
        <p:nvSpPr>
          <p:cNvPr id="3" name="副標題 2"/>
          <p:cNvSpPr>
            <a:spLocks noGrp="1"/>
          </p:cNvSpPr>
          <p:nvPr>
            <p:ph type="subTitle" idx="1"/>
          </p:nvPr>
        </p:nvSpPr>
        <p:spPr/>
        <p:txBody>
          <a:bodyPr/>
          <a:lstStyle/>
          <a:p>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a:t>
            </a:fld>
            <a:endParaRPr lang="zh-TW" altLang="en-US"/>
          </a:p>
        </p:txBody>
      </p:sp>
    </p:spTree>
    <p:extLst>
      <p:ext uri="{BB962C8B-B14F-4D97-AF65-F5344CB8AC3E}">
        <p14:creationId xmlns:p14="http://schemas.microsoft.com/office/powerpoint/2010/main" val="318149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Franklin Gothic Book" panose="020B0503020102020204"/>
              </a:rPr>
              <a:t>time module</a:t>
            </a:r>
            <a:endParaRPr lang="zh-TW" altLang="en-US" sz="4000" dirty="0">
              <a:latin typeface="Franklin Gothic Book" panose="020B0503020102020204"/>
            </a:endParaRPr>
          </a:p>
        </p:txBody>
      </p:sp>
      <p:sp>
        <p:nvSpPr>
          <p:cNvPr id="3" name="內容版面配置區 2"/>
          <p:cNvSpPr>
            <a:spLocks noGrp="1"/>
          </p:cNvSpPr>
          <p:nvPr>
            <p:ph idx="1"/>
          </p:nvPr>
        </p:nvSpPr>
        <p:spPr>
          <a:xfrm>
            <a:off x="988798" y="1860103"/>
            <a:ext cx="6965245" cy="4180315"/>
          </a:xfrm>
        </p:spPr>
        <p:style>
          <a:lnRef idx="2">
            <a:schemeClr val="accent1"/>
          </a:lnRef>
          <a:fillRef idx="1">
            <a:schemeClr val="lt1"/>
          </a:fillRef>
          <a:effectRef idx="0">
            <a:schemeClr val="accent1"/>
          </a:effectRef>
          <a:fontRef idx="minor">
            <a:schemeClr val="dk1"/>
          </a:fontRef>
        </p:style>
        <p:txBody>
          <a:bodyPr>
            <a:noAutofit/>
          </a:bodyPr>
          <a:lstStyle/>
          <a:p>
            <a:pPr algn="just">
              <a:buNone/>
            </a:pPr>
            <a:r>
              <a:rPr lang="en-US" altLang="zh-TW" sz="2000" dirty="0">
                <a:solidFill>
                  <a:srgbClr val="0000FF"/>
                </a:solidFill>
                <a:latin typeface="Franklin Gothic Book" panose="020B0503020102020204"/>
              </a:rPr>
              <a:t>import</a:t>
            </a:r>
            <a:r>
              <a:rPr lang="en-US" altLang="zh-TW" sz="2000" dirty="0">
                <a:latin typeface="Franklin Gothic Book" panose="020B0503020102020204"/>
              </a:rPr>
              <a:t> time</a:t>
            </a:r>
          </a:p>
          <a:p>
            <a:pPr algn="just">
              <a:buNone/>
            </a:pPr>
            <a:r>
              <a:rPr lang="en-US" altLang="zh-TW" sz="2000" dirty="0">
                <a:latin typeface="Franklin Gothic Book" panose="020B0503020102020204"/>
              </a:rPr>
              <a:t>while 1:</a:t>
            </a:r>
          </a:p>
          <a:p>
            <a:pPr algn="just">
              <a:buNone/>
            </a:pPr>
            <a:r>
              <a:rPr lang="en-US" altLang="zh-TW" sz="2000"/>
              <a:t>    period </a:t>
            </a:r>
            <a:r>
              <a:rPr lang="en-US" altLang="zh-TW" sz="2000" dirty="0"/>
              <a:t>= </a:t>
            </a:r>
            <a:r>
              <a:rPr lang="en-US" altLang="zh-TW" sz="2000" dirty="0" err="1">
                <a:solidFill>
                  <a:srgbClr val="9900CC"/>
                </a:solidFill>
              </a:rPr>
              <a:t>time.strftime</a:t>
            </a:r>
            <a:r>
              <a:rPr lang="en-US" altLang="zh-TW" sz="2000" dirty="0"/>
              <a:t>('%p')</a:t>
            </a:r>
            <a:endParaRPr lang="en-US" altLang="zh-TW" sz="2000" dirty="0">
              <a:latin typeface="Franklin Gothic Book" panose="020B0503020102020204"/>
            </a:endParaRPr>
          </a:p>
          <a:p>
            <a:pPr algn="just">
              <a:buNone/>
            </a:pPr>
            <a:r>
              <a:rPr lang="en-US" altLang="zh-TW" sz="2000" dirty="0">
                <a:latin typeface="Franklin Gothic Book" panose="020B0503020102020204"/>
              </a:rPr>
              <a:t>    if period == 'AM':</a:t>
            </a:r>
          </a:p>
          <a:p>
            <a:pPr algn="just">
              <a:buNone/>
            </a:pPr>
            <a:r>
              <a:rPr lang="en-US" altLang="zh-TW" sz="2000" dirty="0">
                <a:latin typeface="Franklin Gothic Book" panose="020B0503020102020204"/>
              </a:rPr>
              <a:t>        print(</a:t>
            </a:r>
            <a:r>
              <a:rPr lang="en-US" altLang="zh-TW" sz="2000" dirty="0" err="1">
                <a:solidFill>
                  <a:srgbClr val="9900CC"/>
                </a:solidFill>
                <a:latin typeface="Franklin Gothic Book" panose="020B0503020102020204"/>
              </a:rPr>
              <a:t>time.strftime</a:t>
            </a:r>
            <a:r>
              <a:rPr lang="en-US" altLang="zh-TW" sz="2000" dirty="0">
                <a:latin typeface="Franklin Gothic Book" panose="020B0503020102020204"/>
              </a:rPr>
              <a:t>(‘%Y year</a:t>
            </a:r>
            <a:r>
              <a:rPr lang="zh-TW" altLang="en-US" sz="2000" dirty="0">
                <a:latin typeface="Franklin Gothic Book" panose="020B0503020102020204"/>
              </a:rPr>
              <a:t> </a:t>
            </a:r>
            <a:r>
              <a:rPr lang="en-US" altLang="zh-TW" sz="2000" dirty="0">
                <a:latin typeface="Franklin Gothic Book" panose="020B0503020102020204"/>
              </a:rPr>
              <a:t>%m</a:t>
            </a:r>
            <a:r>
              <a:rPr lang="zh-TW" altLang="en-US" sz="2000" dirty="0">
                <a:latin typeface="Franklin Gothic Book" panose="020B0503020102020204"/>
              </a:rPr>
              <a:t> </a:t>
            </a:r>
            <a:r>
              <a:rPr lang="en-US" altLang="zh-TW" sz="2000" dirty="0">
                <a:latin typeface="Franklin Gothic Book" panose="020B0503020102020204"/>
              </a:rPr>
              <a:t>month</a:t>
            </a:r>
            <a:r>
              <a:rPr lang="zh-TW" altLang="en-US" sz="2000" dirty="0">
                <a:latin typeface="Franklin Gothic Book" panose="020B0503020102020204"/>
              </a:rPr>
              <a:t> </a:t>
            </a:r>
            <a:r>
              <a:rPr lang="en-US" altLang="zh-TW" sz="2000" dirty="0">
                <a:latin typeface="Franklin Gothic Book" panose="020B0503020102020204"/>
              </a:rPr>
              <a:t>%d day</a:t>
            </a:r>
            <a:r>
              <a:rPr lang="zh-TW" altLang="en-US" sz="2000" dirty="0">
                <a:latin typeface="Franklin Gothic Book" panose="020B0503020102020204"/>
              </a:rPr>
              <a:t> </a:t>
            </a:r>
            <a:r>
              <a:rPr lang="en-US" altLang="zh-TW" sz="2000" dirty="0">
                <a:latin typeface="Franklin Gothic Book" panose="020B0503020102020204"/>
              </a:rPr>
              <a:t>morning %I hour</a:t>
            </a:r>
            <a:r>
              <a:rPr lang="zh-TW" altLang="en-US" sz="2000" dirty="0">
                <a:latin typeface="Franklin Gothic Book" panose="020B0503020102020204"/>
              </a:rPr>
              <a:t> </a:t>
            </a:r>
            <a:r>
              <a:rPr lang="en-US" altLang="zh-TW" sz="2000" dirty="0">
                <a:latin typeface="Franklin Gothic Book" panose="020B0503020102020204"/>
              </a:rPr>
              <a:t>%M minute</a:t>
            </a:r>
            <a:r>
              <a:rPr lang="zh-TW" altLang="en-US" sz="2000" dirty="0">
                <a:latin typeface="Franklin Gothic Book" panose="020B0503020102020204"/>
              </a:rPr>
              <a:t> </a:t>
            </a:r>
            <a:r>
              <a:rPr lang="en-US" altLang="zh-TW" sz="2000" dirty="0">
                <a:latin typeface="Franklin Gothic Book" panose="020B0503020102020204"/>
              </a:rPr>
              <a:t>%S second'))</a:t>
            </a:r>
          </a:p>
          <a:p>
            <a:pPr algn="just">
              <a:buNone/>
            </a:pPr>
            <a:r>
              <a:rPr lang="en-US" altLang="zh-TW" sz="2000" dirty="0">
                <a:latin typeface="Franklin Gothic Book" panose="020B0503020102020204"/>
              </a:rPr>
              <a:t>    else:</a:t>
            </a:r>
          </a:p>
          <a:p>
            <a:pPr algn="just">
              <a:buNone/>
            </a:pPr>
            <a:r>
              <a:rPr lang="en-US" altLang="zh-TW" sz="2000" dirty="0">
                <a:latin typeface="Franklin Gothic Book" panose="020B0503020102020204"/>
              </a:rPr>
              <a:t>	    print(</a:t>
            </a:r>
            <a:r>
              <a:rPr lang="en-US" altLang="zh-TW" sz="2000" dirty="0" err="1">
                <a:solidFill>
                  <a:srgbClr val="9900CC"/>
                </a:solidFill>
                <a:latin typeface="Franklin Gothic Book" panose="020B0503020102020204"/>
              </a:rPr>
              <a:t>time.strftime</a:t>
            </a:r>
            <a:r>
              <a:rPr lang="en-US" altLang="zh-TW" sz="2000" dirty="0">
                <a:latin typeface="Franklin Gothic Book" panose="020B0503020102020204"/>
              </a:rPr>
              <a:t>(‘%Y year</a:t>
            </a:r>
            <a:r>
              <a:rPr lang="zh-TW" altLang="en-US" sz="2000" dirty="0">
                <a:latin typeface="Franklin Gothic Book" panose="020B0503020102020204"/>
              </a:rPr>
              <a:t> </a:t>
            </a:r>
            <a:r>
              <a:rPr lang="en-US" altLang="zh-TW" sz="2000" dirty="0">
                <a:latin typeface="Franklin Gothic Book" panose="020B0503020102020204"/>
              </a:rPr>
              <a:t>%m</a:t>
            </a:r>
            <a:r>
              <a:rPr lang="zh-TW" altLang="en-US" sz="2000" dirty="0">
                <a:latin typeface="Franklin Gothic Book" panose="020B0503020102020204"/>
              </a:rPr>
              <a:t> </a:t>
            </a:r>
            <a:r>
              <a:rPr lang="en-US" altLang="zh-TW" sz="2000" dirty="0">
                <a:latin typeface="Franklin Gothic Book" panose="020B0503020102020204"/>
              </a:rPr>
              <a:t>month</a:t>
            </a:r>
            <a:r>
              <a:rPr lang="zh-TW" altLang="en-US" sz="2000" dirty="0">
                <a:latin typeface="Franklin Gothic Book" panose="020B0503020102020204"/>
              </a:rPr>
              <a:t> </a:t>
            </a:r>
            <a:r>
              <a:rPr lang="en-US" altLang="zh-TW" sz="2000" dirty="0">
                <a:latin typeface="Franklin Gothic Book" panose="020B0503020102020204"/>
              </a:rPr>
              <a:t>%d day</a:t>
            </a:r>
            <a:r>
              <a:rPr lang="zh-TW" altLang="en-US" sz="2000" dirty="0">
                <a:latin typeface="Franklin Gothic Book" panose="020B0503020102020204"/>
              </a:rPr>
              <a:t> </a:t>
            </a:r>
            <a:r>
              <a:rPr lang="en-US" altLang="zh-TW" sz="2000" dirty="0">
                <a:latin typeface="Franklin Gothic Book" panose="020B0503020102020204"/>
              </a:rPr>
              <a:t>afternoon</a:t>
            </a:r>
            <a:r>
              <a:rPr lang="zh-TW" altLang="en-US" sz="2000" dirty="0">
                <a:latin typeface="Franklin Gothic Book" panose="020B0503020102020204"/>
              </a:rPr>
              <a:t> </a:t>
            </a:r>
            <a:r>
              <a:rPr lang="en-US" altLang="zh-TW" sz="2000" dirty="0">
                <a:latin typeface="Franklin Gothic Book" panose="020B0503020102020204"/>
              </a:rPr>
              <a:t>%I hour</a:t>
            </a:r>
            <a:r>
              <a:rPr lang="zh-TW" altLang="en-US" sz="2000" dirty="0">
                <a:latin typeface="Franklin Gothic Book" panose="020B0503020102020204"/>
              </a:rPr>
              <a:t> </a:t>
            </a:r>
            <a:r>
              <a:rPr lang="en-US" altLang="zh-TW" sz="2000" dirty="0">
                <a:latin typeface="Franklin Gothic Book" panose="020B0503020102020204"/>
              </a:rPr>
              <a:t>%M minute</a:t>
            </a:r>
            <a:r>
              <a:rPr lang="zh-TW" altLang="en-US" sz="2000" dirty="0">
                <a:latin typeface="Franklin Gothic Book" panose="020B0503020102020204"/>
              </a:rPr>
              <a:t> </a:t>
            </a:r>
            <a:r>
              <a:rPr lang="en-US" altLang="zh-TW" sz="2000" dirty="0">
                <a:latin typeface="Franklin Gothic Book" panose="020B0503020102020204"/>
              </a:rPr>
              <a:t>%S second'))   </a:t>
            </a:r>
          </a:p>
          <a:p>
            <a:pPr algn="just">
              <a:buNone/>
            </a:pPr>
            <a:r>
              <a:rPr lang="en-US" altLang="zh-TW" sz="2000" dirty="0">
                <a:latin typeface="Franklin Gothic Book" panose="020B0503020102020204"/>
              </a:rPr>
              <a:t>    </a:t>
            </a:r>
            <a:r>
              <a:rPr lang="en-US" altLang="zh-TW" sz="2000" dirty="0" err="1">
                <a:latin typeface="Franklin Gothic Book" panose="020B0503020102020204"/>
              </a:rPr>
              <a:t>time.sleep</a:t>
            </a:r>
            <a:r>
              <a:rPr lang="en-US" altLang="zh-TW" sz="2000" dirty="0">
                <a:latin typeface="Franklin Gothic Book" panose="020B0503020102020204"/>
              </a:rPr>
              <a:t>(1)</a:t>
            </a:r>
            <a:r>
              <a:rPr lang="zh-TW" altLang="en-US" sz="2000" dirty="0">
                <a:latin typeface="Franklin Gothic Book" panose="020B0503020102020204"/>
              </a:rPr>
              <a:t> </a:t>
            </a:r>
            <a:r>
              <a:rPr lang="en-US" altLang="zh-TW" sz="2000" dirty="0">
                <a:solidFill>
                  <a:srgbClr val="FF0000"/>
                </a:solidFill>
                <a:latin typeface="Franklin Gothic Book" panose="020B0503020102020204"/>
              </a:rPr>
              <a:t>#Pause for 1 second</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10</a:t>
            </a:fld>
            <a:endParaRPr lang="zh-TW" altLang="en-US"/>
          </a:p>
        </p:txBody>
      </p:sp>
      <p:pic>
        <p:nvPicPr>
          <p:cNvPr id="8" name="Picture 7">
            <a:extLst>
              <a:ext uri="{FF2B5EF4-FFF2-40B4-BE49-F238E27FC236}">
                <a16:creationId xmlns:a16="http://schemas.microsoft.com/office/drawing/2014/main" id="{BE23A50A-3D19-4C6B-B6DF-160507F47232}"/>
              </a:ext>
            </a:extLst>
          </p:cNvPr>
          <p:cNvPicPr>
            <a:picLocks noChangeAspect="1"/>
          </p:cNvPicPr>
          <p:nvPr/>
        </p:nvPicPr>
        <p:blipFill>
          <a:blip r:embed="rId2"/>
          <a:stretch>
            <a:fillRect/>
          </a:stretch>
        </p:blipFill>
        <p:spPr>
          <a:xfrm>
            <a:off x="2496677" y="5492758"/>
            <a:ext cx="5067300" cy="99791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Standard module </a:t>
            </a:r>
            <a:endParaRPr lang="zh-TW" altLang="en-US" sz="4000" dirty="0">
              <a:latin typeface="Franklin Gothic Book" panose="020B0503020102020204"/>
            </a:endParaRPr>
          </a:p>
        </p:txBody>
      </p:sp>
      <p:sp>
        <p:nvSpPr>
          <p:cNvPr id="3" name="內容版面配置區 2"/>
          <p:cNvSpPr>
            <a:spLocks noGrp="1"/>
          </p:cNvSpPr>
          <p:nvPr>
            <p:ph idx="1"/>
          </p:nvPr>
        </p:nvSpPr>
        <p:spPr>
          <a:xfrm>
            <a:off x="1463041" y="2119257"/>
            <a:ext cx="3180967" cy="3603812"/>
          </a:xfrm>
        </p:spPr>
        <p:txBody>
          <a:bodyPr/>
          <a:lstStyle/>
          <a:p>
            <a:pPr algn="just"/>
            <a:r>
              <a:rPr lang="en-US" altLang="zh-TW" dirty="0"/>
              <a:t>The official Python documentation provides an introduction to each module and how to use the module.</a:t>
            </a:r>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11</a:t>
            </a:fld>
            <a:endParaRPr lang="zh-TW" altLang="en-US"/>
          </a:p>
        </p:txBody>
      </p:sp>
      <p:pic>
        <p:nvPicPr>
          <p:cNvPr id="1026" name="Picture 2" descr="C:\Users\SHWang\Desktop\高應\碩士\Python\ppt\resources\6_time_module.png"/>
          <p:cNvPicPr>
            <a:picLocks noChangeAspect="1" noChangeArrowheads="1"/>
          </p:cNvPicPr>
          <p:nvPr/>
        </p:nvPicPr>
        <p:blipFill>
          <a:blip r:embed="rId2" cstate="print"/>
          <a:srcRect/>
          <a:stretch>
            <a:fillRect/>
          </a:stretch>
        </p:blipFill>
        <p:spPr bwMode="auto">
          <a:xfrm>
            <a:off x="4716016" y="2204864"/>
            <a:ext cx="3384376" cy="3338476"/>
          </a:xfrm>
          <a:prstGeom prst="rect">
            <a:avLst/>
          </a:prstGeom>
          <a:noFill/>
          <a:ln>
            <a:solidFill>
              <a:schemeClr val="tx1"/>
            </a:solidFill>
          </a:ln>
        </p:spPr>
      </p:pic>
      <p:sp>
        <p:nvSpPr>
          <p:cNvPr id="6" name="矩形 5"/>
          <p:cNvSpPr/>
          <p:nvPr/>
        </p:nvSpPr>
        <p:spPr>
          <a:xfrm>
            <a:off x="1475656" y="5661248"/>
            <a:ext cx="6408712" cy="70788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altLang="zh-TW" sz="2000" dirty="0"/>
              <a:t>The  official  documentation of the time module :</a:t>
            </a:r>
          </a:p>
          <a:p>
            <a:r>
              <a:rPr lang="en-US" altLang="zh-TW" sz="2000" dirty="0">
                <a:hlinkClick r:id="rId3"/>
              </a:rPr>
              <a:t>https://docs.python.org/3/library/time.html</a:t>
            </a:r>
            <a:endParaRPr lang="zh-TW" alt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vi-VN" altLang="zh-TW" sz="4000" dirty="0">
                <a:latin typeface="Franklin Gothic Book (Body)"/>
              </a:rPr>
              <a:t>Sources</a:t>
            </a:r>
            <a:endParaRPr lang="zh-TW" altLang="en-US" sz="4000" dirty="0">
              <a:latin typeface="Franklin Gothic Book (Body)"/>
            </a:endParaRPr>
          </a:p>
        </p:txBody>
      </p:sp>
      <p:sp>
        <p:nvSpPr>
          <p:cNvPr id="3" name="內容版面配置區 2"/>
          <p:cNvSpPr>
            <a:spLocks noGrp="1"/>
          </p:cNvSpPr>
          <p:nvPr>
            <p:ph idx="1"/>
          </p:nvPr>
        </p:nvSpPr>
        <p:spPr>
          <a:xfrm>
            <a:off x="1463040" y="2119257"/>
            <a:ext cx="6965244" cy="3603812"/>
          </a:xfrm>
        </p:spPr>
        <p:txBody>
          <a:bodyPr>
            <a:normAutofit/>
          </a:bodyPr>
          <a:lstStyle/>
          <a:p>
            <a:r>
              <a:rPr lang="en-US" altLang="zh-TW" dirty="0"/>
              <a:t>References:</a:t>
            </a:r>
            <a:endParaRPr lang="en-US" altLang="zh-TW" dirty="0">
              <a:hlinkClick r:id="rId2"/>
            </a:endParaRPr>
          </a:p>
          <a:p>
            <a:pPr lvl="1"/>
            <a:r>
              <a:rPr lang="en-US" altLang="zh-TW" dirty="0">
                <a:hlinkClick r:id="rId2"/>
              </a:rPr>
              <a:t>https://docs.python.org/3/py-modindex.html</a:t>
            </a:r>
            <a:endParaRPr lang="en-US" altLang="zh-TW" dirty="0"/>
          </a:p>
          <a:p>
            <a:pPr lvl="1"/>
            <a:r>
              <a:rPr lang="en-US" altLang="zh-TW" dirty="0">
                <a:hlinkClick r:id="rId3"/>
              </a:rPr>
              <a:t>https://docs.python.org/3/library/time.html</a:t>
            </a:r>
            <a:endParaRPr lang="en-US" altLang="zh-TW" dirty="0"/>
          </a:p>
          <a:p>
            <a:pPr lvl="1"/>
            <a:r>
              <a:rPr lang="zh-TW" altLang="en-US" dirty="0"/>
              <a:t>深入淺出程式設計</a:t>
            </a:r>
            <a:r>
              <a:rPr lang="en-US" altLang="zh-TW" dirty="0"/>
              <a:t>(Head First Programming)(2011)</a:t>
            </a:r>
            <a:r>
              <a:rPr lang="zh-TW" altLang="en-US" dirty="0"/>
              <a:t> </a:t>
            </a:r>
            <a:r>
              <a:rPr lang="en-US" altLang="zh-TW" dirty="0"/>
              <a:t>.</a:t>
            </a:r>
          </a:p>
          <a:p>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12</a:t>
            </a:fld>
            <a:endParaRPr lang="zh-TW"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95023" y="260648"/>
            <a:ext cx="6965245" cy="1202485"/>
          </a:xfrm>
        </p:spPr>
        <p:txBody>
          <a:bodyPr>
            <a:normAutofit/>
          </a:bodyPr>
          <a:lstStyle/>
          <a:p>
            <a:r>
              <a:rPr lang="vi-VN" altLang="zh-TW" sz="4000" dirty="0">
                <a:latin typeface="Franklin Gothic Book" panose="020B0503020102020204"/>
              </a:rPr>
              <a:t>E</a:t>
            </a:r>
            <a:r>
              <a:rPr lang="en-US" altLang="zh-TW" sz="4000" dirty="0" err="1">
                <a:latin typeface="Franklin Gothic Book" panose="020B0503020102020204"/>
              </a:rPr>
              <a:t>xercise</a:t>
            </a:r>
            <a:r>
              <a:rPr lang="zh-TW" altLang="en-US" sz="4000" dirty="0">
                <a:latin typeface="Franklin Gothic Book" panose="020B0503020102020204"/>
              </a:rPr>
              <a:t> </a:t>
            </a:r>
            <a:r>
              <a:rPr lang="en-US" altLang="zh-TW" sz="4000" dirty="0">
                <a:latin typeface="Franklin Gothic Book" panose="020B0503020102020204"/>
              </a:rPr>
              <a:t>1</a:t>
            </a:r>
            <a:endParaRPr lang="zh-TW" altLang="en-US" sz="4000" dirty="0">
              <a:latin typeface="Franklin Gothic Book" panose="020B0503020102020204"/>
            </a:endParaRPr>
          </a:p>
        </p:txBody>
      </p:sp>
      <p:sp>
        <p:nvSpPr>
          <p:cNvPr id="3" name="內容版面配置區 2"/>
          <p:cNvSpPr>
            <a:spLocks noGrp="1"/>
          </p:cNvSpPr>
          <p:nvPr>
            <p:ph idx="1"/>
          </p:nvPr>
        </p:nvSpPr>
        <p:spPr>
          <a:xfrm>
            <a:off x="1259632" y="1143874"/>
            <a:ext cx="6196405" cy="3603812"/>
          </a:xfrm>
        </p:spPr>
        <p:txBody>
          <a:bodyPr/>
          <a:lstStyle/>
          <a:p>
            <a:pPr algn="just"/>
            <a:r>
              <a:rPr lang="en-US" altLang="zh-TW" dirty="0"/>
              <a:t>Design a countdown timer that will ask the user to enter the number of seconds, and then show the present time and end time by the inputted number. After this, the timer will output the remaining time on the screen every second, until the remaining time is zero.</a:t>
            </a:r>
          </a:p>
          <a:p>
            <a:r>
              <a:rPr lang="en-US" altLang="zh-TW" dirty="0"/>
              <a:t>Output </a:t>
            </a:r>
            <a:r>
              <a:rPr lang="vi-VN" altLang="zh-TW" dirty="0"/>
              <a:t>example:</a:t>
            </a:r>
            <a:br>
              <a:rPr lang="en-US" altLang="zh-TW" dirty="0"/>
            </a:br>
            <a:r>
              <a:rPr lang="en-US" altLang="zh-TW" sz="2000" dirty="0"/>
              <a:t>Enter </a:t>
            </a:r>
            <a:r>
              <a:rPr lang="vi-VN" altLang="zh-TW" sz="2000" dirty="0"/>
              <a:t>5:</a:t>
            </a:r>
            <a:r>
              <a:rPr lang="en-US" altLang="zh-TW" sz="2000" dirty="0"/>
              <a:t>		 </a:t>
            </a:r>
            <a:r>
              <a:rPr lang="vi-VN" altLang="zh-TW" sz="2000" dirty="0"/>
              <a:t>         </a:t>
            </a:r>
            <a:r>
              <a:rPr lang="en-US" altLang="zh-TW" sz="2000" dirty="0"/>
              <a:t>Enter </a:t>
            </a:r>
            <a:r>
              <a:rPr lang="vi-VN" altLang="zh-TW" sz="2000" dirty="0"/>
              <a:t>3890:</a:t>
            </a:r>
            <a:endParaRPr lang="en-US" altLang="zh-TW"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13</a:t>
            </a:fld>
            <a:endParaRPr lang="zh-TW" altLang="en-US"/>
          </a:p>
        </p:txBody>
      </p:sp>
      <p:pic>
        <p:nvPicPr>
          <p:cNvPr id="6" name="Picture 5">
            <a:extLst>
              <a:ext uri="{FF2B5EF4-FFF2-40B4-BE49-F238E27FC236}">
                <a16:creationId xmlns:a16="http://schemas.microsoft.com/office/drawing/2014/main" id="{EFB03999-2E85-4030-8692-00DB9C43FB17}"/>
              </a:ext>
            </a:extLst>
          </p:cNvPr>
          <p:cNvPicPr>
            <a:picLocks noChangeAspect="1"/>
          </p:cNvPicPr>
          <p:nvPr/>
        </p:nvPicPr>
        <p:blipFill>
          <a:blip r:embed="rId2"/>
          <a:stretch>
            <a:fillRect/>
          </a:stretch>
        </p:blipFill>
        <p:spPr>
          <a:xfrm>
            <a:off x="1977378" y="4665315"/>
            <a:ext cx="1866900" cy="1609725"/>
          </a:xfrm>
          <a:prstGeom prst="rect">
            <a:avLst/>
          </a:prstGeom>
        </p:spPr>
      </p:pic>
      <p:pic>
        <p:nvPicPr>
          <p:cNvPr id="8" name="Picture 7">
            <a:extLst>
              <a:ext uri="{FF2B5EF4-FFF2-40B4-BE49-F238E27FC236}">
                <a16:creationId xmlns:a16="http://schemas.microsoft.com/office/drawing/2014/main" id="{17597B84-6B00-4111-9602-CE8C2510CCF3}"/>
              </a:ext>
            </a:extLst>
          </p:cNvPr>
          <p:cNvPicPr>
            <a:picLocks noChangeAspect="1"/>
          </p:cNvPicPr>
          <p:nvPr/>
        </p:nvPicPr>
        <p:blipFill>
          <a:blip r:embed="rId3"/>
          <a:stretch>
            <a:fillRect/>
          </a:stretch>
        </p:blipFill>
        <p:spPr>
          <a:xfrm>
            <a:off x="4432488" y="4665315"/>
            <a:ext cx="3514725" cy="192405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vi-VN" altLang="zh-TW" sz="4000" dirty="0">
                <a:latin typeface="Franklin Gothic Book" panose="020B0503020102020204"/>
              </a:rPr>
              <a:t>E</a:t>
            </a:r>
            <a:r>
              <a:rPr lang="en-US" altLang="zh-TW" sz="4000" dirty="0" err="1">
                <a:latin typeface="Franklin Gothic Book" panose="020B0503020102020204"/>
              </a:rPr>
              <a:t>xercise</a:t>
            </a:r>
            <a:r>
              <a:rPr lang="en-US" altLang="zh-TW" sz="4000" dirty="0">
                <a:latin typeface="Franklin Gothic Book" panose="020B0503020102020204"/>
              </a:rPr>
              <a:t> 2</a:t>
            </a:r>
            <a:endParaRPr lang="zh-TW" altLang="en-US" sz="4000" dirty="0">
              <a:latin typeface="Franklin Gothic Book" panose="020B0503020102020204"/>
            </a:endParaRPr>
          </a:p>
        </p:txBody>
      </p:sp>
      <p:sp>
        <p:nvSpPr>
          <p:cNvPr id="3" name="內容版面配置區 2"/>
          <p:cNvSpPr>
            <a:spLocks noGrp="1"/>
          </p:cNvSpPr>
          <p:nvPr>
            <p:ph idx="1"/>
          </p:nvPr>
        </p:nvSpPr>
        <p:spPr>
          <a:xfrm>
            <a:off x="1259632" y="1700808"/>
            <a:ext cx="6196405" cy="3603812"/>
          </a:xfrm>
        </p:spPr>
        <p:txBody>
          <a:bodyPr/>
          <a:lstStyle/>
          <a:p>
            <a:pPr algn="just"/>
            <a:r>
              <a:rPr lang="en-US" altLang="zh-TW" dirty="0"/>
              <a:t>Write a program to get the current time and check if it is a leap year or not.</a:t>
            </a:r>
          </a:p>
          <a:p>
            <a:pPr algn="just"/>
            <a:r>
              <a:rPr lang="en-US" altLang="zh-TW" dirty="0"/>
              <a:t>Output </a:t>
            </a:r>
            <a:r>
              <a:rPr lang="vi-VN" altLang="zh-TW" dirty="0"/>
              <a:t>example</a:t>
            </a:r>
            <a:r>
              <a:rPr lang="en-US" altLang="zh-TW" dirty="0"/>
              <a:t>:</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14</a:t>
            </a:fld>
            <a:endParaRPr lang="zh-TW" altLang="en-US"/>
          </a:p>
        </p:txBody>
      </p:sp>
      <p:pic>
        <p:nvPicPr>
          <p:cNvPr id="7" name="Picture 6">
            <a:extLst>
              <a:ext uri="{FF2B5EF4-FFF2-40B4-BE49-F238E27FC236}">
                <a16:creationId xmlns:a16="http://schemas.microsoft.com/office/drawing/2014/main" id="{1E8B9E98-D212-4445-8E26-F938D8CF6771}"/>
              </a:ext>
            </a:extLst>
          </p:cNvPr>
          <p:cNvPicPr>
            <a:picLocks noChangeAspect="1"/>
          </p:cNvPicPr>
          <p:nvPr/>
        </p:nvPicPr>
        <p:blipFill>
          <a:blip r:embed="rId2"/>
          <a:stretch>
            <a:fillRect/>
          </a:stretch>
        </p:blipFill>
        <p:spPr>
          <a:xfrm>
            <a:off x="1151294" y="3861048"/>
            <a:ext cx="6607717" cy="679298"/>
          </a:xfrm>
          <a:prstGeom prst="rect">
            <a:avLst/>
          </a:prstGeom>
        </p:spPr>
      </p:pic>
      <p:sp>
        <p:nvSpPr>
          <p:cNvPr id="9" name="Rectangle 8">
            <a:extLst>
              <a:ext uri="{FF2B5EF4-FFF2-40B4-BE49-F238E27FC236}">
                <a16:creationId xmlns:a16="http://schemas.microsoft.com/office/drawing/2014/main" id="{57E27508-BB2B-4FC5-BECD-F3B01B3E440C}"/>
              </a:ext>
            </a:extLst>
          </p:cNvPr>
          <p:cNvSpPr/>
          <p:nvPr/>
        </p:nvSpPr>
        <p:spPr>
          <a:xfrm>
            <a:off x="6948264" y="3140968"/>
            <a:ext cx="936104" cy="28803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Year</a:t>
            </a:r>
          </a:p>
        </p:txBody>
      </p:sp>
      <p:cxnSp>
        <p:nvCxnSpPr>
          <p:cNvPr id="11" name="Straight Arrow Connector 10">
            <a:extLst>
              <a:ext uri="{FF2B5EF4-FFF2-40B4-BE49-F238E27FC236}">
                <a16:creationId xmlns:a16="http://schemas.microsoft.com/office/drawing/2014/main" id="{8A0FA1E8-FB4F-4DEB-9A16-8D94E8C8C4E4}"/>
              </a:ext>
            </a:extLst>
          </p:cNvPr>
          <p:cNvCxnSpPr>
            <a:stCxn id="9" idx="2"/>
          </p:cNvCxnSpPr>
          <p:nvPr/>
        </p:nvCxnSpPr>
        <p:spPr>
          <a:xfrm flipH="1">
            <a:off x="7330345" y="3429000"/>
            <a:ext cx="85971" cy="391266"/>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888764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vi-VN" altLang="zh-TW" sz="4000" dirty="0">
                <a:latin typeface="Franklin Gothic Book" panose="020B0503020102020204"/>
              </a:rPr>
              <a:t>E</a:t>
            </a:r>
            <a:r>
              <a:rPr lang="en-US" altLang="zh-TW" sz="4000" dirty="0" err="1">
                <a:latin typeface="Franklin Gothic Book" panose="020B0503020102020204"/>
              </a:rPr>
              <a:t>xercise</a:t>
            </a:r>
            <a:r>
              <a:rPr lang="en-US" altLang="zh-TW" sz="4000">
                <a:latin typeface="Franklin Gothic Book" panose="020B0503020102020204"/>
              </a:rPr>
              <a:t> 3</a:t>
            </a:r>
            <a:endParaRPr lang="zh-TW" altLang="en-US" sz="4000" dirty="0">
              <a:latin typeface="Franklin Gothic Book" panose="020B0503020102020204"/>
            </a:endParaRPr>
          </a:p>
        </p:txBody>
      </p:sp>
      <p:sp>
        <p:nvSpPr>
          <p:cNvPr id="3" name="內容版面配置區 2"/>
          <p:cNvSpPr>
            <a:spLocks noGrp="1"/>
          </p:cNvSpPr>
          <p:nvPr>
            <p:ph idx="1"/>
          </p:nvPr>
        </p:nvSpPr>
        <p:spPr>
          <a:xfrm>
            <a:off x="1259632" y="1700808"/>
            <a:ext cx="6196405" cy="3603812"/>
          </a:xfrm>
        </p:spPr>
        <p:txBody>
          <a:bodyPr/>
          <a:lstStyle/>
          <a:p>
            <a:r>
              <a:rPr lang="en-US" altLang="zh-TW" dirty="0"/>
              <a:t>Write a program to ask the user to enter a specific date, and then display which day of the week it is</a:t>
            </a:r>
          </a:p>
          <a:p>
            <a:r>
              <a:rPr lang="en-US" altLang="zh-TW" dirty="0"/>
              <a:t>Input:</a:t>
            </a:r>
          </a:p>
          <a:p>
            <a:pPr lvl="1"/>
            <a:r>
              <a:rPr lang="en-US" altLang="zh-TW" dirty="0"/>
              <a:t>2021/02/21</a:t>
            </a:r>
          </a:p>
          <a:p>
            <a:r>
              <a:rPr lang="en-US" altLang="zh-TW" dirty="0"/>
              <a:t>Output:</a:t>
            </a:r>
          </a:p>
          <a:p>
            <a:pPr lvl="1"/>
            <a:r>
              <a:rPr lang="en-US" altLang="zh-TW" dirty="0"/>
              <a:t>Sunday</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15</a:t>
            </a:fld>
            <a:endParaRPr lang="zh-TW" altLang="en-US"/>
          </a:p>
        </p:txBody>
      </p:sp>
    </p:spTree>
    <p:extLst>
      <p:ext uri="{BB962C8B-B14F-4D97-AF65-F5344CB8AC3E}">
        <p14:creationId xmlns:p14="http://schemas.microsoft.com/office/powerpoint/2010/main" val="21988950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vi-VN" altLang="zh-TW" sz="4000" dirty="0">
                <a:latin typeface="Franklin Gothic Book" panose="020B0503020102020204"/>
              </a:rPr>
              <a:t>E</a:t>
            </a:r>
            <a:r>
              <a:rPr lang="en-US" altLang="zh-TW" sz="4000" dirty="0" err="1">
                <a:latin typeface="Franklin Gothic Book" panose="020B0503020102020204"/>
              </a:rPr>
              <a:t>xercise</a:t>
            </a:r>
            <a:r>
              <a:rPr lang="en-US" altLang="zh-TW" sz="4000" dirty="0">
                <a:latin typeface="Franklin Gothic Book" panose="020B0503020102020204"/>
              </a:rPr>
              <a:t> 4</a:t>
            </a:r>
            <a:endParaRPr lang="zh-TW" altLang="en-US" sz="4000" dirty="0">
              <a:latin typeface="Franklin Gothic Book" panose="020B0503020102020204"/>
            </a:endParaRPr>
          </a:p>
        </p:txBody>
      </p:sp>
      <p:sp>
        <p:nvSpPr>
          <p:cNvPr id="3" name="內容版面配置區 2"/>
          <p:cNvSpPr>
            <a:spLocks noGrp="1"/>
          </p:cNvSpPr>
          <p:nvPr>
            <p:ph idx="1"/>
          </p:nvPr>
        </p:nvSpPr>
        <p:spPr>
          <a:xfrm>
            <a:off x="1259632" y="1700808"/>
            <a:ext cx="6196405" cy="3603812"/>
          </a:xfrm>
        </p:spPr>
        <p:txBody>
          <a:bodyPr>
            <a:normAutofit fontScale="92500" lnSpcReduction="10000"/>
          </a:bodyPr>
          <a:lstStyle/>
          <a:p>
            <a:pPr algn="just"/>
            <a:r>
              <a:rPr lang="en-US" altLang="zh-TW" dirty="0"/>
              <a:t>Write a program that will load English words from english.txt and show the words one by one. For each of the appeared words, the user has to type the same word on the screen. If the word inputted by the user is not the same with the appeared word, the program will ask the user to input the data again, until the inputted word is the same with the appeared word. After all words in english.txt are appeared, the program has to show the time that is wasted by the user to input the data.</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16</a:t>
            </a:fld>
            <a:endParaRPr lang="zh-TW" altLang="en-US"/>
          </a:p>
        </p:txBody>
      </p:sp>
    </p:spTree>
    <p:extLst>
      <p:ext uri="{BB962C8B-B14F-4D97-AF65-F5344CB8AC3E}">
        <p14:creationId xmlns:p14="http://schemas.microsoft.com/office/powerpoint/2010/main" val="2743969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vi-VN" altLang="zh-TW" sz="4000" dirty="0">
                <a:latin typeface="Franklin Gothic Book" panose="020B0503020102020204"/>
              </a:rPr>
              <a:t>O</a:t>
            </a:r>
            <a:r>
              <a:rPr lang="en-US" altLang="zh-TW" sz="4000" dirty="0">
                <a:latin typeface="Franklin Gothic Book" panose="020B0503020102020204"/>
              </a:rPr>
              <a:t>bjectives</a:t>
            </a:r>
            <a:endParaRPr lang="zh-TW" altLang="en-US" sz="4000" dirty="0">
              <a:latin typeface="Franklin Gothic Book" panose="020B0503020102020204"/>
            </a:endParaRPr>
          </a:p>
        </p:txBody>
      </p:sp>
      <p:sp>
        <p:nvSpPr>
          <p:cNvPr id="3" name="內容版面配置區 2"/>
          <p:cNvSpPr>
            <a:spLocks noGrp="1"/>
          </p:cNvSpPr>
          <p:nvPr>
            <p:ph idx="1"/>
          </p:nvPr>
        </p:nvSpPr>
        <p:spPr/>
        <p:txBody>
          <a:bodyPr/>
          <a:lstStyle/>
          <a:p>
            <a:r>
              <a:rPr lang="en-US" altLang="zh-TW" dirty="0"/>
              <a:t>This chapter </a:t>
            </a:r>
            <a:r>
              <a:rPr lang="vi-VN" altLang="zh-TW" dirty="0"/>
              <a:t>introduces:</a:t>
            </a:r>
            <a:endParaRPr lang="en-US" altLang="zh-TW" dirty="0"/>
          </a:p>
          <a:p>
            <a:pPr marL="822960" lvl="1" indent="-457200" algn="just">
              <a:buFont typeface="+mj-lt"/>
              <a:buAutoNum type="arabicPeriod"/>
            </a:pPr>
            <a:r>
              <a:rPr lang="en-US" altLang="zh-TW" dirty="0"/>
              <a:t>Introduction to module</a:t>
            </a:r>
          </a:p>
          <a:p>
            <a:pPr marL="822960" lvl="1" indent="-457200" algn="just">
              <a:buFont typeface="+mj-lt"/>
              <a:buAutoNum type="arabicPeriod"/>
            </a:pPr>
            <a:r>
              <a:rPr lang="en-US" altLang="zh-TW" dirty="0"/>
              <a:t>Import module in a file</a:t>
            </a:r>
          </a:p>
          <a:p>
            <a:pPr marL="822960" lvl="1" indent="-457200" algn="just">
              <a:buFont typeface="+mj-lt"/>
              <a:buAutoNum type="arabicPeriod"/>
            </a:pPr>
            <a:r>
              <a:rPr lang="en-US" altLang="zh-TW" dirty="0"/>
              <a:t>Time module and the functions of the time module</a:t>
            </a:r>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2</a:t>
            </a:fld>
            <a:endParaRPr lang="zh-TW"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Module</a:t>
            </a:r>
            <a:endParaRPr lang="zh-TW" altLang="en-US" sz="4000" dirty="0">
              <a:latin typeface="+mn-lt"/>
            </a:endParaRPr>
          </a:p>
        </p:txBody>
      </p:sp>
      <p:sp>
        <p:nvSpPr>
          <p:cNvPr id="3" name="內容版面配置區 2"/>
          <p:cNvSpPr>
            <a:spLocks noGrp="1"/>
          </p:cNvSpPr>
          <p:nvPr>
            <p:ph idx="1"/>
          </p:nvPr>
        </p:nvSpPr>
        <p:spPr>
          <a:xfrm>
            <a:off x="1344470" y="1887991"/>
            <a:ext cx="6455059" cy="3921161"/>
          </a:xfrm>
        </p:spPr>
        <p:txBody>
          <a:bodyPr>
            <a:noAutofit/>
          </a:bodyPr>
          <a:lstStyle/>
          <a:p>
            <a:pPr lvl="1" algn="just"/>
            <a:r>
              <a:rPr lang="en-US" sz="2400" b="0" i="0" dirty="0">
                <a:solidFill>
                  <a:srgbClr val="222222"/>
                </a:solidFill>
                <a:effectLst/>
                <a:latin typeface="Franklin Gothic Book" panose="020B0503020102020204" pitchFamily="34" charset="0"/>
              </a:rPr>
              <a:t>A module is a file containing Python definitions and statements</a:t>
            </a:r>
          </a:p>
          <a:p>
            <a:pPr lvl="2" algn="just"/>
            <a:r>
              <a:rPr lang="en-US" sz="2200" dirty="0">
                <a:solidFill>
                  <a:srgbClr val="222222"/>
                </a:solidFill>
                <a:latin typeface="Franklin Gothic Book" panose="020B0503020102020204" pitchFamily="34" charset="0"/>
              </a:rPr>
              <a:t>The file name is the module name with the suffix .</a:t>
            </a:r>
            <a:r>
              <a:rPr lang="en-US" sz="2200" dirty="0" err="1">
                <a:solidFill>
                  <a:srgbClr val="222222"/>
                </a:solidFill>
                <a:latin typeface="Franklin Gothic Book" panose="020B0503020102020204" pitchFamily="34" charset="0"/>
              </a:rPr>
              <a:t>py</a:t>
            </a:r>
            <a:r>
              <a:rPr lang="en-US" sz="2200" dirty="0">
                <a:solidFill>
                  <a:srgbClr val="222222"/>
                </a:solidFill>
                <a:latin typeface="Franklin Gothic Book" panose="020B0503020102020204" pitchFamily="34" charset="0"/>
              </a:rPr>
              <a:t> appended</a:t>
            </a:r>
            <a:endParaRPr lang="en-US" sz="2200" b="0" i="0" dirty="0">
              <a:solidFill>
                <a:srgbClr val="222222"/>
              </a:solidFill>
              <a:effectLst/>
              <a:latin typeface="Franklin Gothic Book" panose="020B0503020102020204" pitchFamily="34" charset="0"/>
            </a:endParaRPr>
          </a:p>
          <a:p>
            <a:pPr lvl="2" algn="just"/>
            <a:r>
              <a:rPr lang="en-US" altLang="zh-TW" sz="2200" dirty="0">
                <a:latin typeface="Franklin Gothic Book" panose="020B0503020102020204" pitchFamily="34" charset="0"/>
              </a:rPr>
              <a:t>Definitions from a module can be imported into other modules or into the main module</a:t>
            </a:r>
          </a:p>
          <a:p>
            <a:pPr lvl="2" algn="just"/>
            <a:r>
              <a:rPr lang="en-US" altLang="zh-TW" sz="2200" dirty="0">
                <a:latin typeface="Franklin Gothic Book" panose="020B0503020102020204" pitchFamily="34" charset="0"/>
              </a:rPr>
              <a:t>Users can define a module by themselves</a:t>
            </a:r>
          </a:p>
          <a:p>
            <a:pPr lvl="1" algn="just"/>
            <a:r>
              <a:rPr lang="en-US" altLang="zh-TW" sz="2400" dirty="0">
                <a:latin typeface="Franklin Gothic Book" panose="020B0503020102020204" pitchFamily="34" charset="0"/>
              </a:rPr>
              <a:t>Use the 'import' keyword to import the module and call the functions provided in the module</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3</a:t>
            </a:fld>
            <a:endParaRPr lang="zh-TW"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Standard module</a:t>
            </a:r>
            <a:endParaRPr lang="zh-TW" altLang="en-US" sz="4000" dirty="0">
              <a:latin typeface="+mn-lt"/>
            </a:endParaRPr>
          </a:p>
        </p:txBody>
      </p:sp>
      <p:sp>
        <p:nvSpPr>
          <p:cNvPr id="3" name="內容版面配置區 2"/>
          <p:cNvSpPr>
            <a:spLocks noGrp="1"/>
          </p:cNvSpPr>
          <p:nvPr>
            <p:ph idx="1"/>
          </p:nvPr>
        </p:nvSpPr>
        <p:spPr>
          <a:xfrm>
            <a:off x="1475655" y="1988840"/>
            <a:ext cx="3240361" cy="3552081"/>
          </a:xfrm>
        </p:spPr>
        <p:txBody>
          <a:bodyPr>
            <a:normAutofit fontScale="92500" lnSpcReduction="20000"/>
          </a:bodyPr>
          <a:lstStyle/>
          <a:p>
            <a:pPr algn="just"/>
            <a:r>
              <a:rPr lang="en-US" altLang="zh-TW" dirty="0"/>
              <a:t>When Python is installed, the standard library of Python language is also installed</a:t>
            </a:r>
          </a:p>
          <a:p>
            <a:pPr algn="just"/>
            <a:r>
              <a:rPr lang="en-US" altLang="zh-TW" dirty="0"/>
              <a:t>The standard library contains hundreds of modules that provide tools for interacting with the operating system, interpreter, and Internet</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4</a:t>
            </a:fld>
            <a:endParaRPr lang="zh-TW" altLang="en-US"/>
          </a:p>
        </p:txBody>
      </p:sp>
      <p:pic>
        <p:nvPicPr>
          <p:cNvPr id="2050" name="Picture 2" descr="C:\Users\SHWang\Desktop\高應\碩士\Python\ppt\resources\6_module_list-crop.jpg"/>
          <p:cNvPicPr>
            <a:picLocks noChangeAspect="1" noChangeArrowheads="1"/>
          </p:cNvPicPr>
          <p:nvPr/>
        </p:nvPicPr>
        <p:blipFill>
          <a:blip r:embed="rId2" cstate="print"/>
          <a:srcRect/>
          <a:stretch>
            <a:fillRect/>
          </a:stretch>
        </p:blipFill>
        <p:spPr bwMode="auto">
          <a:xfrm>
            <a:off x="4752600" y="1988840"/>
            <a:ext cx="3635824" cy="3552081"/>
          </a:xfrm>
          <a:prstGeom prst="rect">
            <a:avLst/>
          </a:prstGeom>
          <a:noFill/>
          <a:ln>
            <a:solidFill>
              <a:schemeClr val="tx1"/>
            </a:solidFill>
          </a:ln>
        </p:spPr>
      </p:pic>
      <p:sp>
        <p:nvSpPr>
          <p:cNvPr id="6" name="矩形 5"/>
          <p:cNvSpPr/>
          <p:nvPr/>
        </p:nvSpPr>
        <p:spPr>
          <a:xfrm>
            <a:off x="1619672" y="5589240"/>
            <a:ext cx="5760640" cy="70788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altLang="zh-TW" sz="2000" dirty="0"/>
              <a:t>The information of the standard module:</a:t>
            </a:r>
            <a:br>
              <a:rPr lang="en-US" altLang="zh-TW" sz="2000" dirty="0"/>
            </a:br>
            <a:r>
              <a:rPr lang="en-US" altLang="zh-TW" sz="2000" dirty="0">
                <a:hlinkClick r:id="rId3"/>
              </a:rPr>
              <a:t>https://docs.python.org/3/py-modindex.html</a:t>
            </a:r>
            <a:endParaRPr lang="zh-TW" alt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time module</a:t>
            </a:r>
            <a:endParaRPr lang="zh-TW" altLang="en-US" sz="4000" dirty="0">
              <a:latin typeface="+mn-lt"/>
            </a:endParaRPr>
          </a:p>
        </p:txBody>
      </p:sp>
      <p:sp>
        <p:nvSpPr>
          <p:cNvPr id="3" name="內容版面配置區 2"/>
          <p:cNvSpPr>
            <a:spLocks noGrp="1"/>
          </p:cNvSpPr>
          <p:nvPr>
            <p:ph idx="1"/>
          </p:nvPr>
        </p:nvSpPr>
        <p:spPr/>
        <p:txBody>
          <a:bodyPr>
            <a:normAutofit/>
          </a:bodyPr>
          <a:lstStyle/>
          <a:p>
            <a:r>
              <a:rPr lang="vi-VN" altLang="zh-TW" dirty="0">
                <a:latin typeface="Franklin Gothic Book" panose="020B0503020102020204"/>
              </a:rPr>
              <a:t>time:</a:t>
            </a:r>
            <a:br>
              <a:rPr lang="en-US" altLang="zh-TW" dirty="0">
                <a:latin typeface="Franklin Gothic Book" panose="020B0503020102020204"/>
              </a:rPr>
            </a:br>
            <a:r>
              <a:rPr lang="en-US" altLang="zh-TW" dirty="0">
                <a:latin typeface="Franklin Gothic Book" panose="020B0503020102020204"/>
              </a:rPr>
              <a:t>One of Python's standard library modules</a:t>
            </a:r>
          </a:p>
          <a:p>
            <a:r>
              <a:rPr lang="en-US" altLang="zh-TW" dirty="0">
                <a:latin typeface="Franklin Gothic Book" panose="020B0503020102020204"/>
              </a:rPr>
              <a:t>Including functions related to access time</a:t>
            </a:r>
            <a:endParaRPr lang="vi-VN" altLang="zh-TW" dirty="0">
              <a:latin typeface="Franklin Gothic Book" panose="020B0503020102020204"/>
            </a:endParaRPr>
          </a:p>
          <a:p>
            <a:r>
              <a:rPr lang="en-US" altLang="zh-TW" dirty="0"/>
              <a:t>The functions of the time module include:</a:t>
            </a:r>
            <a:br>
              <a:rPr lang="en-US" altLang="zh-TW" dirty="0"/>
            </a:br>
            <a:r>
              <a:rPr lang="zh-TW" altLang="en-US" sz="2000" dirty="0"/>
              <a:t>    </a:t>
            </a:r>
            <a:r>
              <a:rPr lang="en-US" altLang="zh-TW" sz="2000" dirty="0"/>
              <a:t>--</a:t>
            </a:r>
            <a:r>
              <a:rPr lang="zh-TW" altLang="en-US" sz="2000" dirty="0"/>
              <a:t> </a:t>
            </a:r>
            <a:r>
              <a:rPr lang="en-US" altLang="zh-TW" sz="2000" dirty="0"/>
              <a:t>Get the current date and time</a:t>
            </a:r>
            <a:br>
              <a:rPr lang="en-US" altLang="zh-TW" sz="2000" dirty="0"/>
            </a:br>
            <a:r>
              <a:rPr lang="zh-TW" altLang="en-US" sz="2000" dirty="0"/>
              <a:t>    </a:t>
            </a:r>
            <a:r>
              <a:rPr lang="en-US" altLang="zh-TW" sz="2000" dirty="0"/>
              <a:t>-- Get a specific time zone</a:t>
            </a:r>
            <a:br>
              <a:rPr lang="en-US" altLang="zh-TW" sz="2000" dirty="0"/>
            </a:br>
            <a:r>
              <a:rPr lang="en-US" altLang="zh-TW" sz="2000" dirty="0"/>
              <a:t>    -- Pause the program</a:t>
            </a:r>
            <a:br>
              <a:rPr lang="en-US" altLang="zh-TW" sz="2000" dirty="0"/>
            </a:br>
            <a:r>
              <a:rPr lang="zh-TW" altLang="en-US" sz="2000" dirty="0"/>
              <a:t>    </a:t>
            </a:r>
            <a:r>
              <a:rPr lang="en-US" altLang="zh-TW" sz="2000" dirty="0"/>
              <a:t>-- ............</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5</a:t>
            </a:fld>
            <a:endParaRPr lang="zh-TW"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time module</a:t>
            </a:r>
            <a:endParaRPr lang="zh-TW" altLang="en-US" sz="4000" dirty="0">
              <a:latin typeface="+mn-lt"/>
            </a:endParaRPr>
          </a:p>
        </p:txBody>
      </p:sp>
      <p:sp>
        <p:nvSpPr>
          <p:cNvPr id="3" name="內容版面配置區 2"/>
          <p:cNvSpPr>
            <a:spLocks noGrp="1"/>
          </p:cNvSpPr>
          <p:nvPr>
            <p:ph idx="1"/>
          </p:nvPr>
        </p:nvSpPr>
        <p:spPr>
          <a:xfrm>
            <a:off x="1403647" y="1916832"/>
            <a:ext cx="6820577" cy="1800200"/>
          </a:xfrm>
        </p:spPr>
        <p:txBody>
          <a:bodyPr>
            <a:noAutofit/>
          </a:bodyPr>
          <a:lstStyle/>
          <a:p>
            <a:pPr algn="just"/>
            <a:r>
              <a:rPr lang="en-US" altLang="zh-TW" sz="2200" dirty="0"/>
              <a:t>Use  the 'import' keyword to import the module and call the function defined in the module</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6</a:t>
            </a:fld>
            <a:endParaRPr lang="zh-TW" altLang="en-US"/>
          </a:p>
        </p:txBody>
      </p:sp>
      <p:sp>
        <p:nvSpPr>
          <p:cNvPr id="5" name="矩形 4"/>
          <p:cNvSpPr/>
          <p:nvPr/>
        </p:nvSpPr>
        <p:spPr>
          <a:xfrm>
            <a:off x="827584" y="3470431"/>
            <a:ext cx="7232684" cy="2031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n-US" altLang="zh-TW" dirty="0">
                <a:solidFill>
                  <a:srgbClr val="0000FF"/>
                </a:solidFill>
              </a:rPr>
              <a:t>import </a:t>
            </a:r>
            <a:r>
              <a:rPr lang="en-US" altLang="zh-TW" dirty="0">
                <a:solidFill>
                  <a:schemeClr val="tx1"/>
                </a:solidFill>
              </a:rPr>
              <a:t>time </a:t>
            </a:r>
            <a:r>
              <a:rPr lang="en-US" altLang="zh-TW" dirty="0">
                <a:solidFill>
                  <a:srgbClr val="FF0000"/>
                </a:solidFill>
              </a:rPr>
              <a:t>#import the  time module</a:t>
            </a:r>
            <a:endParaRPr lang="zh-TW" altLang="en-US" dirty="0">
              <a:solidFill>
                <a:schemeClr val="tx1"/>
              </a:solidFill>
            </a:endParaRPr>
          </a:p>
          <a:p>
            <a:pPr algn="just"/>
            <a:r>
              <a:rPr lang="en-US" altLang="zh-TW" dirty="0">
                <a:solidFill>
                  <a:schemeClr val="tx1"/>
                </a:solidFill>
              </a:rPr>
              <a:t>input('Press enter to start timing :')</a:t>
            </a:r>
            <a:endParaRPr lang="vi-VN" altLang="zh-TW" dirty="0">
              <a:solidFill>
                <a:schemeClr val="tx1"/>
              </a:solidFill>
            </a:endParaRPr>
          </a:p>
          <a:p>
            <a:pPr algn="just"/>
            <a:r>
              <a:rPr lang="en-US" altLang="zh-TW" dirty="0" err="1">
                <a:solidFill>
                  <a:schemeClr val="tx1"/>
                </a:solidFill>
              </a:rPr>
              <a:t>starttime</a:t>
            </a:r>
            <a:r>
              <a:rPr lang="en-US" altLang="zh-TW" dirty="0">
                <a:solidFill>
                  <a:schemeClr val="tx1"/>
                </a:solidFill>
              </a:rPr>
              <a:t> = </a:t>
            </a:r>
            <a:r>
              <a:rPr lang="en-US" altLang="zh-TW" dirty="0" err="1">
                <a:solidFill>
                  <a:srgbClr val="9900CC"/>
                </a:solidFill>
              </a:rPr>
              <a:t>time.time</a:t>
            </a:r>
            <a:r>
              <a:rPr lang="en-US" altLang="zh-TW" dirty="0">
                <a:solidFill>
                  <a:srgbClr val="9900CC"/>
                </a:solidFill>
              </a:rPr>
              <a:t>() </a:t>
            </a:r>
            <a:r>
              <a:rPr lang="en-US" altLang="zh-TW" dirty="0">
                <a:solidFill>
                  <a:srgbClr val="FF0000"/>
                </a:solidFill>
              </a:rPr>
              <a:t>#A function provided by the module</a:t>
            </a:r>
          </a:p>
          <a:p>
            <a:pPr algn="just"/>
            <a:r>
              <a:rPr lang="en-US" altLang="zh-TW" dirty="0">
                <a:solidFill>
                  <a:srgbClr val="FF0000"/>
                </a:solidFill>
              </a:rPr>
              <a:t>#Return the number of seconds that have passed since January 1, 1970</a:t>
            </a:r>
            <a:endParaRPr lang="zh-TW" altLang="en-US" dirty="0">
              <a:solidFill>
                <a:srgbClr val="FF0000"/>
              </a:solidFill>
            </a:endParaRPr>
          </a:p>
          <a:p>
            <a:pPr algn="just"/>
            <a:r>
              <a:rPr lang="en-US" altLang="zh-TW" dirty="0">
                <a:solidFill>
                  <a:schemeClr val="tx1"/>
                </a:solidFill>
              </a:rPr>
              <a:t>input('Press enter to stop timing :')</a:t>
            </a:r>
            <a:endParaRPr lang="vi-VN" altLang="zh-TW" dirty="0">
              <a:solidFill>
                <a:schemeClr val="tx1"/>
              </a:solidFill>
            </a:endParaRPr>
          </a:p>
          <a:p>
            <a:pPr algn="just"/>
            <a:r>
              <a:rPr lang="en-US" altLang="zh-TW" dirty="0" err="1">
                <a:solidFill>
                  <a:schemeClr val="tx1"/>
                </a:solidFill>
              </a:rPr>
              <a:t>endtime</a:t>
            </a:r>
            <a:r>
              <a:rPr lang="en-US" altLang="zh-TW" dirty="0">
                <a:solidFill>
                  <a:schemeClr val="tx1"/>
                </a:solidFill>
              </a:rPr>
              <a:t> = </a:t>
            </a:r>
            <a:r>
              <a:rPr lang="en-US" altLang="zh-TW" dirty="0" err="1">
                <a:solidFill>
                  <a:srgbClr val="9900CC"/>
                </a:solidFill>
              </a:rPr>
              <a:t>time.time</a:t>
            </a:r>
            <a:r>
              <a:rPr lang="en-US" altLang="zh-TW" dirty="0">
                <a:solidFill>
                  <a:srgbClr val="9900CC"/>
                </a:solidFill>
              </a:rPr>
              <a:t>()</a:t>
            </a:r>
          </a:p>
          <a:p>
            <a:pPr algn="just"/>
            <a:r>
              <a:rPr lang="en-US" altLang="zh-TW" dirty="0">
                <a:solidFill>
                  <a:schemeClr val="tx1"/>
                </a:solidFill>
              </a:rPr>
              <a:t>print ('Elapsed time (seconds) </a:t>
            </a:r>
            <a:r>
              <a:rPr lang="zh-TW" altLang="en-US" dirty="0">
                <a:solidFill>
                  <a:schemeClr val="tx1"/>
                </a:solidFill>
              </a:rPr>
              <a:t>：</a:t>
            </a:r>
            <a:r>
              <a:rPr lang="en-US" altLang="zh-TW" dirty="0">
                <a:solidFill>
                  <a:schemeClr val="tx1"/>
                </a:solidFill>
              </a:rPr>
              <a:t>' + str(</a:t>
            </a:r>
            <a:r>
              <a:rPr lang="en-US" altLang="zh-TW" dirty="0" err="1">
                <a:solidFill>
                  <a:schemeClr val="tx1"/>
                </a:solidFill>
              </a:rPr>
              <a:t>endtime</a:t>
            </a:r>
            <a:r>
              <a:rPr lang="en-US" altLang="zh-TW" dirty="0">
                <a:solidFill>
                  <a:schemeClr val="tx1"/>
                </a:solidFill>
              </a:rPr>
              <a:t> - </a:t>
            </a:r>
            <a:r>
              <a:rPr lang="en-US" altLang="zh-TW" dirty="0" err="1">
                <a:solidFill>
                  <a:schemeClr val="tx1"/>
                </a:solidFill>
              </a:rPr>
              <a:t>starttime</a:t>
            </a:r>
            <a:r>
              <a:rPr lang="en-US" altLang="zh-TW" dirty="0">
                <a:solidFill>
                  <a:schemeClr val="tx1"/>
                </a:solidFill>
              </a:rPr>
              <a:t>))</a:t>
            </a:r>
            <a:endParaRPr lang="zh-TW" altLang="en-US"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Franklin Gothic Book" panose="020B0503020102020204"/>
              </a:rPr>
              <a:t>time module</a:t>
            </a:r>
            <a:endParaRPr lang="zh-TW" altLang="en-US" sz="4000" dirty="0">
              <a:latin typeface="Franklin Gothic Book" panose="020B0503020102020204"/>
            </a:endParaRPr>
          </a:p>
        </p:txBody>
      </p:sp>
      <p:sp>
        <p:nvSpPr>
          <p:cNvPr id="3" name="內容版面配置區 2"/>
          <p:cNvSpPr>
            <a:spLocks noGrp="1"/>
          </p:cNvSpPr>
          <p:nvPr>
            <p:ph idx="1"/>
          </p:nvPr>
        </p:nvSpPr>
        <p:spPr>
          <a:xfrm>
            <a:off x="1463040" y="2119257"/>
            <a:ext cx="6196405" cy="4190064"/>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r>
              <a:rPr lang="en-US" altLang="zh-TW" sz="2000" b="1" dirty="0" err="1"/>
              <a:t>time.clock</a:t>
            </a:r>
            <a:r>
              <a:rPr lang="en-US" altLang="zh-TW" sz="2000" b="1" dirty="0"/>
              <a:t>()</a:t>
            </a:r>
            <a:br>
              <a:rPr lang="en-US" altLang="zh-TW" sz="2000" b="1" dirty="0"/>
            </a:br>
            <a:r>
              <a:rPr lang="en-US" altLang="zh-TW" sz="2000" dirty="0"/>
              <a:t>-Return the floating point number of seconds that have elapsed since the first use of this function</a:t>
            </a:r>
          </a:p>
          <a:p>
            <a:r>
              <a:rPr lang="en-US" altLang="zh-TW" sz="2000" b="1" dirty="0" err="1"/>
              <a:t>time.gmtime</a:t>
            </a:r>
            <a:r>
              <a:rPr lang="en-US" altLang="zh-TW" sz="2000" b="1" dirty="0"/>
              <a:t>()</a:t>
            </a:r>
            <a:br>
              <a:rPr lang="en-US" altLang="zh-TW" sz="2000" b="1" dirty="0"/>
            </a:br>
            <a:r>
              <a:rPr lang="en-US" altLang="zh-TW" sz="2000" dirty="0"/>
              <a:t>-Return the current time in UTC time zone</a:t>
            </a:r>
            <a:endParaRPr lang="vi-VN" altLang="zh-TW" sz="2000" dirty="0"/>
          </a:p>
          <a:p>
            <a:r>
              <a:rPr lang="en-US" altLang="zh-TW" sz="2000" b="1" dirty="0" err="1"/>
              <a:t>time.localtime</a:t>
            </a:r>
            <a:r>
              <a:rPr lang="en-US" altLang="zh-TW" sz="2000" b="1" dirty="0"/>
              <a:t>()</a:t>
            </a:r>
            <a:br>
              <a:rPr lang="en-US" altLang="zh-TW" sz="2000" b="1" dirty="0"/>
            </a:br>
            <a:r>
              <a:rPr lang="en-US" altLang="zh-TW" sz="2000" dirty="0"/>
              <a:t>-Return the current time in the system time zone</a:t>
            </a:r>
            <a:endParaRPr lang="en-US" altLang="zh-TW" sz="2000" b="1" dirty="0"/>
          </a:p>
          <a:p>
            <a:r>
              <a:rPr lang="en-US" altLang="zh-TW" sz="2000" b="1" dirty="0" err="1"/>
              <a:t>time.sleep</a:t>
            </a:r>
            <a:r>
              <a:rPr lang="en-US" altLang="zh-TW" sz="2000" b="1" dirty="0"/>
              <a:t>(</a:t>
            </a:r>
            <a:r>
              <a:rPr lang="en-US" altLang="zh-TW" sz="2000" b="1" i="1" u="sng" dirty="0"/>
              <a:t>secs</a:t>
            </a:r>
            <a:r>
              <a:rPr lang="en-US" altLang="zh-TW" sz="2000" b="1" dirty="0"/>
              <a:t>)</a:t>
            </a:r>
            <a:br>
              <a:rPr lang="en-US" altLang="zh-TW" sz="2000" b="1" dirty="0"/>
            </a:br>
            <a:r>
              <a:rPr lang="en-US" altLang="zh-TW" sz="2000" dirty="0"/>
              <a:t>-Suspend execution of the calling thread for the given number of seconds</a:t>
            </a:r>
            <a:endParaRPr lang="vi-VN" altLang="zh-TW" sz="2000" dirty="0"/>
          </a:p>
          <a:p>
            <a:r>
              <a:rPr lang="en-US" altLang="zh-TW" sz="2000" b="1" dirty="0" err="1"/>
              <a:t>time.time</a:t>
            </a:r>
            <a:r>
              <a:rPr lang="en-US" altLang="zh-TW" sz="2000" b="1" dirty="0"/>
              <a:t>()</a:t>
            </a:r>
            <a:br>
              <a:rPr lang="en-US" altLang="zh-TW" sz="2000" b="1" dirty="0"/>
            </a:br>
            <a:r>
              <a:rPr lang="en-US" altLang="zh-TW" sz="2000" dirty="0"/>
              <a:t>-Return a floating point number of seconds elapsed from January 1, 1970 to the present</a:t>
            </a:r>
            <a:endParaRPr lang="vi-VN" altLang="zh-TW" sz="2000" dirty="0"/>
          </a:p>
          <a:p>
            <a:r>
              <a:rPr lang="en-US" altLang="zh-TW" sz="2000" b="1" dirty="0" err="1"/>
              <a:t>time.timezone</a:t>
            </a:r>
            <a:r>
              <a:rPr lang="zh-TW" altLang="en-US" sz="2000" b="1" dirty="0"/>
              <a:t> </a:t>
            </a:r>
            <a:r>
              <a:rPr lang="en-US" altLang="zh-TW" sz="2000" b="1" dirty="0"/>
              <a:t>()</a:t>
            </a:r>
            <a:br>
              <a:rPr lang="en-US" altLang="zh-TW" sz="2000" b="1" dirty="0"/>
            </a:br>
            <a:r>
              <a:rPr lang="en-US" altLang="zh-TW" sz="2000" dirty="0"/>
              <a:t> -The number of seconds between the system time zone and UTC time zone</a:t>
            </a:r>
            <a:endParaRPr lang="en-US" altLang="zh-TW" sz="2000" b="1"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7</a:t>
            </a:fld>
            <a:endParaRPr lang="zh-TW"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95023" y="476672"/>
            <a:ext cx="6965245" cy="1202485"/>
          </a:xfrm>
        </p:spPr>
        <p:txBody>
          <a:bodyPr>
            <a:normAutofit/>
          </a:bodyPr>
          <a:lstStyle/>
          <a:p>
            <a:r>
              <a:rPr lang="en-US" altLang="zh-TW" sz="4000" dirty="0">
                <a:latin typeface="Franklin Gothic Book" panose="020B0503020102020204"/>
              </a:rPr>
              <a:t>time module</a:t>
            </a:r>
            <a:endParaRPr lang="zh-TW" altLang="en-US" sz="4000" dirty="0">
              <a:latin typeface="Franklin Gothic Book" panose="020B0503020102020204"/>
            </a:endParaRPr>
          </a:p>
        </p:txBody>
      </p:sp>
      <p:sp>
        <p:nvSpPr>
          <p:cNvPr id="3" name="內容版面配置區 2"/>
          <p:cNvSpPr>
            <a:spLocks noGrp="1"/>
          </p:cNvSpPr>
          <p:nvPr>
            <p:ph idx="1"/>
          </p:nvPr>
        </p:nvSpPr>
        <p:spPr>
          <a:xfrm>
            <a:off x="1259632" y="1412776"/>
            <a:ext cx="6964593" cy="3806237"/>
          </a:xfrm>
        </p:spPr>
        <p:txBody>
          <a:bodyPr/>
          <a:lstStyle/>
          <a:p>
            <a:r>
              <a:rPr lang="en-US" altLang="zh-TW" b="1" dirty="0" err="1"/>
              <a:t>time.strftime</a:t>
            </a:r>
            <a:r>
              <a:rPr lang="en-US" altLang="zh-TW" dirty="0"/>
              <a:t>(</a:t>
            </a:r>
            <a:r>
              <a:rPr lang="en-US" altLang="zh-TW" dirty="0">
                <a:solidFill>
                  <a:srgbClr val="00B050"/>
                </a:solidFill>
              </a:rPr>
              <a:t>string, [, </a:t>
            </a:r>
            <a:r>
              <a:rPr lang="en-US" altLang="zh-TW" i="1" dirty="0">
                <a:solidFill>
                  <a:srgbClr val="00B050"/>
                </a:solidFill>
              </a:rPr>
              <a:t>t</a:t>
            </a:r>
            <a:r>
              <a:rPr lang="en-US" altLang="zh-TW" dirty="0">
                <a:solidFill>
                  <a:srgbClr val="00B050"/>
                </a:solidFill>
              </a:rPr>
              <a:t>]</a:t>
            </a:r>
            <a:r>
              <a:rPr lang="en-US" altLang="zh-TW" dirty="0"/>
              <a:t>)</a:t>
            </a:r>
            <a:r>
              <a:rPr lang="zh-TW" altLang="en-US" dirty="0"/>
              <a:t>：</a:t>
            </a:r>
            <a:endParaRPr lang="en-US" altLang="zh-TW" dirty="0"/>
          </a:p>
          <a:p>
            <a:pPr lvl="1" algn="just"/>
            <a:r>
              <a:rPr lang="en-US" altLang="zh-TW" dirty="0"/>
              <a:t>Convert a tuple or </a:t>
            </a:r>
            <a:r>
              <a:rPr lang="en-US" altLang="zh-TW" dirty="0" err="1"/>
              <a:t>struct_time</a:t>
            </a:r>
            <a:r>
              <a:rPr lang="en-US" altLang="zh-TW" dirty="0"/>
              <a:t> representing a time as returned by </a:t>
            </a:r>
            <a:r>
              <a:rPr lang="en-US" altLang="zh-TW" dirty="0" err="1"/>
              <a:t>gmtime</a:t>
            </a:r>
            <a:r>
              <a:rPr lang="en-US" altLang="zh-TW" dirty="0"/>
              <a:t>() or </a:t>
            </a:r>
            <a:r>
              <a:rPr lang="en-US" altLang="zh-TW" dirty="0" err="1"/>
              <a:t>localtime</a:t>
            </a:r>
            <a:r>
              <a:rPr lang="en-US" altLang="zh-TW" dirty="0"/>
              <a:t>() to a string as specified by the format argument</a:t>
            </a:r>
          </a:p>
          <a:p>
            <a:pPr lvl="1" algn="just"/>
            <a:r>
              <a:rPr lang="en-US" altLang="zh-TW" dirty="0"/>
              <a:t>If </a:t>
            </a:r>
            <a:r>
              <a:rPr lang="en-US" altLang="zh-TW" i="1" dirty="0">
                <a:solidFill>
                  <a:srgbClr val="00B050"/>
                </a:solidFill>
              </a:rPr>
              <a:t>t</a:t>
            </a:r>
            <a:r>
              <a:rPr lang="en-US" altLang="zh-TW" dirty="0"/>
              <a:t> is not provided, the current time as returned by </a:t>
            </a:r>
            <a:r>
              <a:rPr lang="en-US" altLang="zh-TW" dirty="0" err="1"/>
              <a:t>localtime</a:t>
            </a:r>
            <a:r>
              <a:rPr lang="en-US" altLang="zh-TW" dirty="0"/>
              <a:t>() is used.</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8</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3109585327"/>
              </p:ext>
            </p:extLst>
          </p:nvPr>
        </p:nvGraphicFramePr>
        <p:xfrm>
          <a:off x="4292866" y="3284984"/>
          <a:ext cx="4851134" cy="3596640"/>
        </p:xfrm>
        <a:graphic>
          <a:graphicData uri="http://schemas.openxmlformats.org/drawingml/2006/table">
            <a:tbl>
              <a:tblPr firstRow="1" bandRow="1">
                <a:tableStyleId>{5940675A-B579-460E-94D1-54222C63F5DA}</a:tableStyleId>
              </a:tblPr>
              <a:tblGrid>
                <a:gridCol w="938931">
                  <a:extLst>
                    <a:ext uri="{9D8B030D-6E8A-4147-A177-3AD203B41FA5}">
                      <a16:colId xmlns:a16="http://schemas.microsoft.com/office/drawing/2014/main" val="20000"/>
                    </a:ext>
                  </a:extLst>
                </a:gridCol>
                <a:gridCol w="3912203">
                  <a:extLst>
                    <a:ext uri="{9D8B030D-6E8A-4147-A177-3AD203B41FA5}">
                      <a16:colId xmlns:a16="http://schemas.microsoft.com/office/drawing/2014/main" val="20001"/>
                    </a:ext>
                  </a:extLst>
                </a:gridCol>
              </a:tblGrid>
              <a:tr h="299695">
                <a:tc>
                  <a:txBody>
                    <a:bodyPr/>
                    <a:lstStyle/>
                    <a:p>
                      <a:r>
                        <a:rPr lang="en-US" altLang="zh-TW" sz="1600" dirty="0"/>
                        <a:t>%H</a:t>
                      </a:r>
                      <a:endParaRPr lang="zh-TW" altLang="en-US" sz="1600" dirty="0"/>
                    </a:p>
                  </a:txBody>
                  <a:tcPr>
                    <a:solidFill>
                      <a:schemeClr val="bg1"/>
                    </a:solidFill>
                  </a:tcPr>
                </a:tc>
                <a:tc>
                  <a:txBody>
                    <a:bodyPr/>
                    <a:lstStyle/>
                    <a:p>
                      <a:r>
                        <a:rPr lang="en-US" altLang="zh-TW" sz="1600" dirty="0"/>
                        <a:t>Hour (24-hour clock) [00 ~23]</a:t>
                      </a:r>
                      <a:endParaRPr lang="zh-TW" altLang="en-US" sz="1600" dirty="0"/>
                    </a:p>
                  </a:txBody>
                  <a:tcPr>
                    <a:solidFill>
                      <a:schemeClr val="bg1"/>
                    </a:solidFill>
                  </a:tcPr>
                </a:tc>
                <a:extLst>
                  <a:ext uri="{0D108BD9-81ED-4DB2-BD59-A6C34878D82A}">
                    <a16:rowId xmlns:a16="http://schemas.microsoft.com/office/drawing/2014/main" val="10000"/>
                  </a:ext>
                </a:extLst>
              </a:tr>
              <a:tr h="299695">
                <a:tc>
                  <a:txBody>
                    <a:bodyPr/>
                    <a:lstStyle/>
                    <a:p>
                      <a:r>
                        <a:rPr lang="en-US" altLang="zh-TW" sz="1600" dirty="0"/>
                        <a:t>%I</a:t>
                      </a:r>
                      <a:endParaRPr lang="zh-TW" altLang="en-US" sz="1600"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600" dirty="0"/>
                        <a:t>Hour (12-hour clock) [01 ~12]</a:t>
                      </a:r>
                      <a:endParaRPr lang="zh-TW" altLang="en-US" sz="1600" dirty="0"/>
                    </a:p>
                  </a:txBody>
                  <a:tcPr>
                    <a:solidFill>
                      <a:schemeClr val="bg1"/>
                    </a:solidFill>
                  </a:tcPr>
                </a:tc>
                <a:extLst>
                  <a:ext uri="{0D108BD9-81ED-4DB2-BD59-A6C34878D82A}">
                    <a16:rowId xmlns:a16="http://schemas.microsoft.com/office/drawing/2014/main" val="10001"/>
                  </a:ext>
                </a:extLst>
              </a:tr>
              <a:tr h="299695">
                <a:tc>
                  <a:txBody>
                    <a:bodyPr/>
                    <a:lstStyle/>
                    <a:p>
                      <a:r>
                        <a:rPr lang="en-US" altLang="zh-TW" sz="1600" dirty="0"/>
                        <a:t>%M</a:t>
                      </a:r>
                      <a:endParaRPr lang="zh-TW" altLang="en-US" sz="1600" dirty="0"/>
                    </a:p>
                  </a:txBody>
                  <a:tcPr>
                    <a:solidFill>
                      <a:schemeClr val="bg1"/>
                    </a:solidFill>
                  </a:tcPr>
                </a:tc>
                <a:tc>
                  <a:txBody>
                    <a:bodyPr/>
                    <a:lstStyle/>
                    <a:p>
                      <a:r>
                        <a:rPr lang="en-US" altLang="zh-TW" sz="1600" dirty="0"/>
                        <a:t>Minute [01 ~ 12]</a:t>
                      </a:r>
                      <a:endParaRPr lang="zh-TW" altLang="en-US" sz="1600" dirty="0"/>
                    </a:p>
                  </a:txBody>
                  <a:tcPr>
                    <a:solidFill>
                      <a:schemeClr val="bg1"/>
                    </a:solidFill>
                  </a:tcPr>
                </a:tc>
                <a:extLst>
                  <a:ext uri="{0D108BD9-81ED-4DB2-BD59-A6C34878D82A}">
                    <a16:rowId xmlns:a16="http://schemas.microsoft.com/office/drawing/2014/main" val="10002"/>
                  </a:ext>
                </a:extLst>
              </a:tr>
              <a:tr h="299695">
                <a:tc>
                  <a:txBody>
                    <a:bodyPr/>
                    <a:lstStyle/>
                    <a:p>
                      <a:r>
                        <a:rPr lang="en-US" altLang="zh-TW" sz="1600" dirty="0"/>
                        <a:t>%S</a:t>
                      </a:r>
                      <a:endParaRPr lang="zh-TW" altLang="en-US" sz="1600" dirty="0"/>
                    </a:p>
                  </a:txBody>
                  <a:tcPr>
                    <a:solidFill>
                      <a:schemeClr val="bg1"/>
                    </a:solidFill>
                  </a:tcPr>
                </a:tc>
                <a:tc>
                  <a:txBody>
                    <a:bodyPr/>
                    <a:lstStyle/>
                    <a:p>
                      <a:r>
                        <a:rPr lang="en-US" altLang="zh-TW" sz="1600" dirty="0"/>
                        <a:t>Second [00 ~ 59]</a:t>
                      </a:r>
                      <a:endParaRPr lang="zh-TW" altLang="en-US" sz="1600" dirty="0"/>
                    </a:p>
                  </a:txBody>
                  <a:tcPr>
                    <a:solidFill>
                      <a:schemeClr val="bg1"/>
                    </a:solidFill>
                  </a:tcPr>
                </a:tc>
                <a:extLst>
                  <a:ext uri="{0D108BD9-81ED-4DB2-BD59-A6C34878D82A}">
                    <a16:rowId xmlns:a16="http://schemas.microsoft.com/office/drawing/2014/main" val="10003"/>
                  </a:ext>
                </a:extLst>
              </a:tr>
              <a:tr h="299695">
                <a:tc>
                  <a:txBody>
                    <a:bodyPr/>
                    <a:lstStyle/>
                    <a:p>
                      <a:r>
                        <a:rPr lang="en-US" altLang="zh-TW" sz="1600" dirty="0"/>
                        <a:t>%Y</a:t>
                      </a:r>
                      <a:endParaRPr lang="zh-TW" altLang="en-US" sz="1600" dirty="0"/>
                    </a:p>
                  </a:txBody>
                  <a:tcPr>
                    <a:solidFill>
                      <a:schemeClr val="bg1"/>
                    </a:solidFill>
                  </a:tcPr>
                </a:tc>
                <a:tc>
                  <a:txBody>
                    <a:bodyPr/>
                    <a:lstStyle/>
                    <a:p>
                      <a:r>
                        <a:rPr lang="en-US" altLang="zh-TW" sz="1600" dirty="0"/>
                        <a:t>Year (AD)</a:t>
                      </a:r>
                      <a:endParaRPr lang="zh-TW" altLang="en-US" sz="1600" dirty="0"/>
                    </a:p>
                  </a:txBody>
                  <a:tcPr>
                    <a:solidFill>
                      <a:schemeClr val="bg1"/>
                    </a:solidFill>
                  </a:tcPr>
                </a:tc>
                <a:extLst>
                  <a:ext uri="{0D108BD9-81ED-4DB2-BD59-A6C34878D82A}">
                    <a16:rowId xmlns:a16="http://schemas.microsoft.com/office/drawing/2014/main" val="10004"/>
                  </a:ext>
                </a:extLst>
              </a:tr>
              <a:tr h="299695">
                <a:tc>
                  <a:txBody>
                    <a:bodyPr/>
                    <a:lstStyle/>
                    <a:p>
                      <a:r>
                        <a:rPr lang="en-US" altLang="zh-TW" sz="1600" dirty="0"/>
                        <a:t>%m</a:t>
                      </a:r>
                      <a:endParaRPr lang="zh-TW" altLang="en-US" sz="1600" dirty="0"/>
                    </a:p>
                  </a:txBody>
                  <a:tcPr>
                    <a:solidFill>
                      <a:schemeClr val="bg1"/>
                    </a:solidFill>
                  </a:tcPr>
                </a:tc>
                <a:tc>
                  <a:txBody>
                    <a:bodyPr/>
                    <a:lstStyle/>
                    <a:p>
                      <a:r>
                        <a:rPr lang="en-US" altLang="zh-TW" sz="1600" dirty="0"/>
                        <a:t>Month [01 ~ 12]</a:t>
                      </a:r>
                      <a:endParaRPr lang="zh-TW" altLang="en-US" sz="1600" dirty="0"/>
                    </a:p>
                  </a:txBody>
                  <a:tcPr>
                    <a:solidFill>
                      <a:schemeClr val="bg1"/>
                    </a:solidFill>
                  </a:tcPr>
                </a:tc>
                <a:extLst>
                  <a:ext uri="{0D108BD9-81ED-4DB2-BD59-A6C34878D82A}">
                    <a16:rowId xmlns:a16="http://schemas.microsoft.com/office/drawing/2014/main" val="10005"/>
                  </a:ext>
                </a:extLst>
              </a:tr>
              <a:tr h="299695">
                <a:tc>
                  <a:txBody>
                    <a:bodyPr/>
                    <a:lstStyle/>
                    <a:p>
                      <a:r>
                        <a:rPr lang="en-US" altLang="zh-TW" sz="1600" dirty="0"/>
                        <a:t>%B</a:t>
                      </a:r>
                      <a:endParaRPr lang="zh-TW" altLang="en-US" sz="1600" dirty="0"/>
                    </a:p>
                  </a:txBody>
                  <a:tcPr>
                    <a:solidFill>
                      <a:schemeClr val="bg1"/>
                    </a:solidFill>
                  </a:tcPr>
                </a:tc>
                <a:tc>
                  <a:txBody>
                    <a:bodyPr/>
                    <a:lstStyle/>
                    <a:p>
                      <a:r>
                        <a:rPr lang="en-US" altLang="zh-TW" sz="1600" dirty="0"/>
                        <a:t>Month [English]</a:t>
                      </a:r>
                      <a:endParaRPr lang="zh-TW" altLang="en-US" sz="1600" dirty="0"/>
                    </a:p>
                  </a:txBody>
                  <a:tcPr>
                    <a:solidFill>
                      <a:schemeClr val="bg1"/>
                    </a:solidFill>
                  </a:tcPr>
                </a:tc>
                <a:extLst>
                  <a:ext uri="{0D108BD9-81ED-4DB2-BD59-A6C34878D82A}">
                    <a16:rowId xmlns:a16="http://schemas.microsoft.com/office/drawing/2014/main" val="10006"/>
                  </a:ext>
                </a:extLst>
              </a:tr>
              <a:tr h="299695">
                <a:tc>
                  <a:txBody>
                    <a:bodyPr/>
                    <a:lstStyle/>
                    <a:p>
                      <a:r>
                        <a:rPr lang="en-US" altLang="zh-TW" sz="1600" dirty="0"/>
                        <a:t>%d</a:t>
                      </a:r>
                      <a:endParaRPr lang="zh-TW" altLang="en-US" sz="1600" dirty="0"/>
                    </a:p>
                  </a:txBody>
                  <a:tcPr>
                    <a:solidFill>
                      <a:schemeClr val="bg1"/>
                    </a:solidFill>
                  </a:tcPr>
                </a:tc>
                <a:tc>
                  <a:txBody>
                    <a:bodyPr/>
                    <a:lstStyle/>
                    <a:p>
                      <a:r>
                        <a:rPr lang="en-US" altLang="zh-TW" sz="1600" dirty="0"/>
                        <a:t>Date [01 ~ 31]</a:t>
                      </a:r>
                      <a:endParaRPr lang="zh-TW" altLang="en-US" sz="1600" dirty="0"/>
                    </a:p>
                  </a:txBody>
                  <a:tcPr>
                    <a:solidFill>
                      <a:schemeClr val="bg1"/>
                    </a:solidFill>
                  </a:tcPr>
                </a:tc>
                <a:extLst>
                  <a:ext uri="{0D108BD9-81ED-4DB2-BD59-A6C34878D82A}">
                    <a16:rowId xmlns:a16="http://schemas.microsoft.com/office/drawing/2014/main" val="10007"/>
                  </a:ext>
                </a:extLst>
              </a:tr>
              <a:tr h="299695">
                <a:tc>
                  <a:txBody>
                    <a:bodyPr/>
                    <a:lstStyle/>
                    <a:p>
                      <a:r>
                        <a:rPr lang="en-US" altLang="zh-TW" sz="1600" dirty="0"/>
                        <a:t>%p</a:t>
                      </a:r>
                      <a:endParaRPr lang="zh-TW" altLang="en-US" sz="1600" dirty="0"/>
                    </a:p>
                  </a:txBody>
                  <a:tcPr>
                    <a:solidFill>
                      <a:schemeClr val="bg1"/>
                    </a:solidFill>
                  </a:tcPr>
                </a:tc>
                <a:tc>
                  <a:txBody>
                    <a:bodyPr/>
                    <a:lstStyle/>
                    <a:p>
                      <a:r>
                        <a:rPr lang="en-US" altLang="zh-TW" sz="1600" dirty="0"/>
                        <a:t>‘AM’ (morning) or ‘PM’ (afternoon)</a:t>
                      </a:r>
                      <a:endParaRPr lang="zh-TW" altLang="en-US" sz="1600" dirty="0"/>
                    </a:p>
                  </a:txBody>
                  <a:tcPr>
                    <a:solidFill>
                      <a:schemeClr val="bg1"/>
                    </a:solidFill>
                  </a:tcPr>
                </a:tc>
                <a:extLst>
                  <a:ext uri="{0D108BD9-81ED-4DB2-BD59-A6C34878D82A}">
                    <a16:rowId xmlns:a16="http://schemas.microsoft.com/office/drawing/2014/main" val="10008"/>
                  </a:ext>
                </a:extLst>
              </a:tr>
              <a:tr h="299695">
                <a:tc>
                  <a:txBody>
                    <a:bodyPr/>
                    <a:lstStyle/>
                    <a:p>
                      <a:r>
                        <a:rPr lang="en-US" altLang="zh-TW" sz="1600" dirty="0"/>
                        <a:t>others</a:t>
                      </a:r>
                      <a:endParaRPr lang="zh-TW" altLang="en-US" sz="1600" dirty="0"/>
                    </a:p>
                  </a:txBody>
                  <a:tcPr>
                    <a:solidFill>
                      <a:schemeClr val="bg1"/>
                    </a:solidFill>
                  </a:tcPr>
                </a:tc>
                <a:tc>
                  <a:txBody>
                    <a:bodyPr/>
                    <a:lstStyle/>
                    <a:p>
                      <a:r>
                        <a:rPr lang="en-US" altLang="zh-TW" sz="1600" dirty="0"/>
                        <a:t>https://docs.python.org/3/library/time.html#time.sleep</a:t>
                      </a:r>
                      <a:endParaRPr lang="zh-TW" altLang="en-US" sz="1600" dirty="0"/>
                    </a:p>
                  </a:txBody>
                  <a:tcPr>
                    <a:solidFill>
                      <a:schemeClr val="bg1"/>
                    </a:solidFill>
                  </a:tcPr>
                </a:tc>
                <a:extLst>
                  <a:ext uri="{0D108BD9-81ED-4DB2-BD59-A6C34878D82A}">
                    <a16:rowId xmlns:a16="http://schemas.microsoft.com/office/drawing/2014/main" val="10009"/>
                  </a:ext>
                </a:extLst>
              </a:tr>
            </a:tbl>
          </a:graphicData>
        </a:graphic>
      </p:graphicFrame>
      <p:sp>
        <p:nvSpPr>
          <p:cNvPr id="6" name="文字方塊 5"/>
          <p:cNvSpPr txBox="1"/>
          <p:nvPr/>
        </p:nvSpPr>
        <p:spPr>
          <a:xfrm>
            <a:off x="1187624" y="3807883"/>
            <a:ext cx="2880320" cy="126188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altLang="zh-TW" sz="2000" dirty="0" err="1"/>
              <a:t>time.strftime</a:t>
            </a:r>
            <a:r>
              <a:rPr lang="en-US" altLang="zh-TW" sz="2000" dirty="0">
                <a:solidFill>
                  <a:schemeClr val="tx1"/>
                </a:solidFill>
              </a:rPr>
              <a:t>(</a:t>
            </a:r>
            <a:r>
              <a:rPr lang="en-US" altLang="zh-TW" sz="2000" dirty="0">
                <a:solidFill>
                  <a:srgbClr val="00B050"/>
                </a:solidFill>
              </a:rPr>
              <a:t>'%B'</a:t>
            </a:r>
            <a:r>
              <a:rPr lang="en-US" altLang="zh-TW" sz="2000" dirty="0"/>
              <a:t>)</a:t>
            </a:r>
          </a:p>
          <a:p>
            <a:pPr algn="ctr"/>
            <a:endParaRPr lang="en-US" altLang="zh-TW" dirty="0"/>
          </a:p>
          <a:p>
            <a:pPr algn="ctr"/>
            <a:endParaRPr lang="en-US" altLang="zh-TW" dirty="0"/>
          </a:p>
          <a:p>
            <a:pPr algn="ctr"/>
            <a:r>
              <a:rPr lang="en-US" altLang="zh-TW" sz="2000" dirty="0"/>
              <a:t>Return the string "July"</a:t>
            </a:r>
          </a:p>
        </p:txBody>
      </p:sp>
      <p:sp>
        <p:nvSpPr>
          <p:cNvPr id="7" name="文字方塊 6"/>
          <p:cNvSpPr txBox="1"/>
          <p:nvPr/>
        </p:nvSpPr>
        <p:spPr>
          <a:xfrm>
            <a:off x="1187624" y="5232339"/>
            <a:ext cx="2880320" cy="126188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altLang="zh-TW" sz="2000" dirty="0" err="1"/>
              <a:t>time.strftime</a:t>
            </a:r>
            <a:r>
              <a:rPr lang="en-US" altLang="zh-TW" sz="2000" dirty="0">
                <a:solidFill>
                  <a:schemeClr val="tx1"/>
                </a:solidFill>
              </a:rPr>
              <a:t>(</a:t>
            </a:r>
            <a:r>
              <a:rPr lang="en-US" altLang="zh-TW" sz="2000" dirty="0">
                <a:solidFill>
                  <a:srgbClr val="00B050"/>
                </a:solidFill>
              </a:rPr>
              <a:t>'%M:%S'</a:t>
            </a:r>
            <a:r>
              <a:rPr lang="en-US" altLang="zh-TW" sz="2000" dirty="0">
                <a:solidFill>
                  <a:schemeClr val="tx1"/>
                </a:solidFill>
              </a:rPr>
              <a:t>)</a:t>
            </a:r>
          </a:p>
          <a:p>
            <a:pPr algn="ctr"/>
            <a:endParaRPr lang="en-US" altLang="zh-TW" dirty="0"/>
          </a:p>
          <a:p>
            <a:pPr algn="ctr"/>
            <a:endParaRPr lang="en-US" altLang="zh-TW" dirty="0"/>
          </a:p>
          <a:p>
            <a:pPr algn="ctr"/>
            <a:r>
              <a:rPr lang="en-US" altLang="zh-TW" sz="2000" dirty="0"/>
              <a:t>Return the string "53:17"</a:t>
            </a:r>
          </a:p>
        </p:txBody>
      </p:sp>
      <p:sp>
        <p:nvSpPr>
          <p:cNvPr id="8" name="向下箭號 7"/>
          <p:cNvSpPr/>
          <p:nvPr/>
        </p:nvSpPr>
        <p:spPr>
          <a:xfrm>
            <a:off x="2411760" y="4217328"/>
            <a:ext cx="432048"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 name="向下箭號 8"/>
          <p:cNvSpPr/>
          <p:nvPr/>
        </p:nvSpPr>
        <p:spPr>
          <a:xfrm>
            <a:off x="2555776" y="5585480"/>
            <a:ext cx="432048"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Franklin Gothic Book" panose="020B0503020102020204"/>
              </a:rPr>
              <a:t>time module</a:t>
            </a:r>
            <a:endParaRPr lang="zh-TW" altLang="en-US" sz="4000" dirty="0">
              <a:latin typeface="Franklin Gothic Book" panose="020B0503020102020204"/>
            </a:endParaRPr>
          </a:p>
        </p:txBody>
      </p:sp>
      <p:sp>
        <p:nvSpPr>
          <p:cNvPr id="11" name="矩形 10"/>
          <p:cNvSpPr/>
          <p:nvPr/>
        </p:nvSpPr>
        <p:spPr>
          <a:xfrm>
            <a:off x="1403648" y="1916832"/>
            <a:ext cx="5989280" cy="923330"/>
          </a:xfrm>
          <a:prstGeom prst="rect">
            <a:avLst/>
          </a:prstGeom>
          <a:solidFill>
            <a:schemeClr val="bg1"/>
          </a:solidFill>
        </p:spPr>
        <p:txBody>
          <a:bodyPr wrap="square">
            <a:spAutoFit/>
          </a:bodyPr>
          <a:lstStyle/>
          <a:p>
            <a:r>
              <a:rPr lang="zh-TW" altLang="en-US" dirty="0"/>
              <a:t>&gt;&gt;&gt; from time import gmtime, strftime</a:t>
            </a:r>
          </a:p>
          <a:p>
            <a:r>
              <a:rPr lang="zh-TW" altLang="en-US" dirty="0"/>
              <a:t>&gt;&gt;&gt; strftime("%a, %d %b %Y %H:%M:%S +0000", gmtime())</a:t>
            </a:r>
          </a:p>
          <a:p>
            <a:r>
              <a:rPr lang="zh-TW" altLang="en-US" dirty="0"/>
              <a:t>'Thu, 28 Jun 2001 14:17:15 +0000'</a:t>
            </a:r>
          </a:p>
        </p:txBody>
      </p:sp>
      <p:graphicFrame>
        <p:nvGraphicFramePr>
          <p:cNvPr id="15" name="表格 14"/>
          <p:cNvGraphicFramePr>
            <a:graphicFrameLocks noGrp="1"/>
          </p:cNvGraphicFramePr>
          <p:nvPr>
            <p:extLst>
              <p:ext uri="{D42A27DB-BD31-4B8C-83A1-F6EECF244321}">
                <p14:modId xmlns:p14="http://schemas.microsoft.com/office/powerpoint/2010/main" val="93297862"/>
              </p:ext>
            </p:extLst>
          </p:nvPr>
        </p:nvGraphicFramePr>
        <p:xfrm>
          <a:off x="2483768" y="3284984"/>
          <a:ext cx="6660232" cy="3352800"/>
        </p:xfrm>
        <a:graphic>
          <a:graphicData uri="http://schemas.openxmlformats.org/drawingml/2006/table">
            <a:tbl>
              <a:tblPr firstRow="1" bandRow="1">
                <a:tableStyleId>{5940675A-B579-460E-94D1-54222C63F5DA}</a:tableStyleId>
              </a:tblPr>
              <a:tblGrid>
                <a:gridCol w="1289080">
                  <a:extLst>
                    <a:ext uri="{9D8B030D-6E8A-4147-A177-3AD203B41FA5}">
                      <a16:colId xmlns:a16="http://schemas.microsoft.com/office/drawing/2014/main" val="20000"/>
                    </a:ext>
                  </a:extLst>
                </a:gridCol>
                <a:gridCol w="5371152">
                  <a:extLst>
                    <a:ext uri="{9D8B030D-6E8A-4147-A177-3AD203B41FA5}">
                      <a16:colId xmlns:a16="http://schemas.microsoft.com/office/drawing/2014/main" val="20001"/>
                    </a:ext>
                  </a:extLst>
                </a:gridCol>
              </a:tblGrid>
              <a:tr h="299695">
                <a:tc>
                  <a:txBody>
                    <a:bodyPr/>
                    <a:lstStyle/>
                    <a:p>
                      <a:r>
                        <a:rPr lang="en-US" altLang="zh-TW" sz="1600" dirty="0"/>
                        <a:t>%H</a:t>
                      </a:r>
                      <a:endParaRPr lang="zh-TW" altLang="en-US" sz="1600" dirty="0"/>
                    </a:p>
                  </a:txBody>
                  <a:tcPr>
                    <a:solidFill>
                      <a:schemeClr val="bg1"/>
                    </a:solidFill>
                  </a:tcPr>
                </a:tc>
                <a:tc>
                  <a:txBody>
                    <a:bodyPr/>
                    <a:lstStyle/>
                    <a:p>
                      <a:r>
                        <a:rPr lang="en-US" altLang="zh-TW" sz="1600" dirty="0"/>
                        <a:t>Hour (24-hour clock) [00 ~23]</a:t>
                      </a:r>
                      <a:endParaRPr lang="zh-TW" altLang="en-US" sz="1600" dirty="0"/>
                    </a:p>
                  </a:txBody>
                  <a:tcPr>
                    <a:solidFill>
                      <a:schemeClr val="bg1"/>
                    </a:solidFill>
                  </a:tcPr>
                </a:tc>
                <a:extLst>
                  <a:ext uri="{0D108BD9-81ED-4DB2-BD59-A6C34878D82A}">
                    <a16:rowId xmlns:a16="http://schemas.microsoft.com/office/drawing/2014/main" val="10000"/>
                  </a:ext>
                </a:extLst>
              </a:tr>
              <a:tr h="299695">
                <a:tc>
                  <a:txBody>
                    <a:bodyPr/>
                    <a:lstStyle/>
                    <a:p>
                      <a:r>
                        <a:rPr lang="en-US" altLang="zh-TW" sz="1600" dirty="0"/>
                        <a:t>%I</a:t>
                      </a:r>
                      <a:endParaRPr lang="zh-TW" altLang="en-US" sz="1600"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600" dirty="0"/>
                        <a:t>Hour (12-hour clock) [01 ~12]</a:t>
                      </a:r>
                      <a:endParaRPr lang="zh-TW" altLang="en-US" sz="1600" dirty="0"/>
                    </a:p>
                  </a:txBody>
                  <a:tcPr>
                    <a:solidFill>
                      <a:schemeClr val="bg1"/>
                    </a:solidFill>
                  </a:tcPr>
                </a:tc>
                <a:extLst>
                  <a:ext uri="{0D108BD9-81ED-4DB2-BD59-A6C34878D82A}">
                    <a16:rowId xmlns:a16="http://schemas.microsoft.com/office/drawing/2014/main" val="10001"/>
                  </a:ext>
                </a:extLst>
              </a:tr>
              <a:tr h="299695">
                <a:tc>
                  <a:txBody>
                    <a:bodyPr/>
                    <a:lstStyle/>
                    <a:p>
                      <a:r>
                        <a:rPr lang="en-US" altLang="zh-TW" sz="1600" dirty="0"/>
                        <a:t>%M</a:t>
                      </a:r>
                      <a:endParaRPr lang="zh-TW" altLang="en-US" sz="1600" dirty="0"/>
                    </a:p>
                  </a:txBody>
                  <a:tcPr>
                    <a:solidFill>
                      <a:schemeClr val="bg1"/>
                    </a:solidFill>
                  </a:tcPr>
                </a:tc>
                <a:tc>
                  <a:txBody>
                    <a:bodyPr/>
                    <a:lstStyle/>
                    <a:p>
                      <a:r>
                        <a:rPr lang="en-US" altLang="zh-TW" sz="1600" dirty="0"/>
                        <a:t>Minute [01 ~ 12]</a:t>
                      </a:r>
                      <a:endParaRPr lang="zh-TW" altLang="en-US" sz="1600" dirty="0"/>
                    </a:p>
                  </a:txBody>
                  <a:tcPr>
                    <a:solidFill>
                      <a:schemeClr val="bg1"/>
                    </a:solidFill>
                  </a:tcPr>
                </a:tc>
                <a:extLst>
                  <a:ext uri="{0D108BD9-81ED-4DB2-BD59-A6C34878D82A}">
                    <a16:rowId xmlns:a16="http://schemas.microsoft.com/office/drawing/2014/main" val="10002"/>
                  </a:ext>
                </a:extLst>
              </a:tr>
              <a:tr h="299695">
                <a:tc>
                  <a:txBody>
                    <a:bodyPr/>
                    <a:lstStyle/>
                    <a:p>
                      <a:r>
                        <a:rPr lang="en-US" altLang="zh-TW" sz="1600" dirty="0"/>
                        <a:t>%S</a:t>
                      </a:r>
                      <a:endParaRPr lang="zh-TW" altLang="en-US" sz="1600" dirty="0"/>
                    </a:p>
                  </a:txBody>
                  <a:tcPr>
                    <a:solidFill>
                      <a:schemeClr val="bg1"/>
                    </a:solidFill>
                  </a:tcPr>
                </a:tc>
                <a:tc>
                  <a:txBody>
                    <a:bodyPr/>
                    <a:lstStyle/>
                    <a:p>
                      <a:r>
                        <a:rPr lang="en-US" altLang="zh-TW" sz="1600" dirty="0"/>
                        <a:t>Second [00 ~ 59]</a:t>
                      </a:r>
                      <a:endParaRPr lang="zh-TW" altLang="en-US" sz="1600" dirty="0"/>
                    </a:p>
                  </a:txBody>
                  <a:tcPr>
                    <a:solidFill>
                      <a:schemeClr val="bg1"/>
                    </a:solidFill>
                  </a:tcPr>
                </a:tc>
                <a:extLst>
                  <a:ext uri="{0D108BD9-81ED-4DB2-BD59-A6C34878D82A}">
                    <a16:rowId xmlns:a16="http://schemas.microsoft.com/office/drawing/2014/main" val="10003"/>
                  </a:ext>
                </a:extLst>
              </a:tr>
              <a:tr h="299695">
                <a:tc>
                  <a:txBody>
                    <a:bodyPr/>
                    <a:lstStyle/>
                    <a:p>
                      <a:r>
                        <a:rPr lang="en-US" altLang="zh-TW" sz="1600" dirty="0"/>
                        <a:t>%Y</a:t>
                      </a:r>
                      <a:endParaRPr lang="zh-TW" altLang="en-US" sz="1600" dirty="0"/>
                    </a:p>
                  </a:txBody>
                  <a:tcPr>
                    <a:solidFill>
                      <a:schemeClr val="bg1"/>
                    </a:solidFill>
                  </a:tcPr>
                </a:tc>
                <a:tc>
                  <a:txBody>
                    <a:bodyPr/>
                    <a:lstStyle/>
                    <a:p>
                      <a:r>
                        <a:rPr lang="en-US" altLang="zh-TW" sz="1600" dirty="0"/>
                        <a:t>Year (AD)</a:t>
                      </a:r>
                      <a:endParaRPr lang="zh-TW" altLang="en-US" sz="1600" dirty="0"/>
                    </a:p>
                  </a:txBody>
                  <a:tcPr>
                    <a:solidFill>
                      <a:schemeClr val="bg1"/>
                    </a:solidFill>
                  </a:tcPr>
                </a:tc>
                <a:extLst>
                  <a:ext uri="{0D108BD9-81ED-4DB2-BD59-A6C34878D82A}">
                    <a16:rowId xmlns:a16="http://schemas.microsoft.com/office/drawing/2014/main" val="10004"/>
                  </a:ext>
                </a:extLst>
              </a:tr>
              <a:tr h="299695">
                <a:tc>
                  <a:txBody>
                    <a:bodyPr/>
                    <a:lstStyle/>
                    <a:p>
                      <a:r>
                        <a:rPr lang="en-US" altLang="zh-TW" sz="1600" dirty="0"/>
                        <a:t>%m</a:t>
                      </a:r>
                      <a:endParaRPr lang="zh-TW" altLang="en-US" sz="1600" dirty="0"/>
                    </a:p>
                  </a:txBody>
                  <a:tcPr>
                    <a:solidFill>
                      <a:schemeClr val="bg1"/>
                    </a:solidFill>
                  </a:tcPr>
                </a:tc>
                <a:tc>
                  <a:txBody>
                    <a:bodyPr/>
                    <a:lstStyle/>
                    <a:p>
                      <a:r>
                        <a:rPr lang="en-US" altLang="zh-TW" sz="1600" dirty="0"/>
                        <a:t>Month [01 ~ 12]</a:t>
                      </a:r>
                      <a:endParaRPr lang="zh-TW" altLang="en-US" sz="1600" dirty="0"/>
                    </a:p>
                  </a:txBody>
                  <a:tcPr>
                    <a:solidFill>
                      <a:schemeClr val="bg1"/>
                    </a:solidFill>
                  </a:tcPr>
                </a:tc>
                <a:extLst>
                  <a:ext uri="{0D108BD9-81ED-4DB2-BD59-A6C34878D82A}">
                    <a16:rowId xmlns:a16="http://schemas.microsoft.com/office/drawing/2014/main" val="10005"/>
                  </a:ext>
                </a:extLst>
              </a:tr>
              <a:tr h="299695">
                <a:tc>
                  <a:txBody>
                    <a:bodyPr/>
                    <a:lstStyle/>
                    <a:p>
                      <a:r>
                        <a:rPr lang="en-US" altLang="zh-TW" sz="1600" dirty="0"/>
                        <a:t>%B</a:t>
                      </a:r>
                      <a:endParaRPr lang="zh-TW" altLang="en-US" sz="1600" dirty="0"/>
                    </a:p>
                  </a:txBody>
                  <a:tcPr>
                    <a:solidFill>
                      <a:schemeClr val="bg1"/>
                    </a:solidFill>
                  </a:tcPr>
                </a:tc>
                <a:tc>
                  <a:txBody>
                    <a:bodyPr/>
                    <a:lstStyle/>
                    <a:p>
                      <a:r>
                        <a:rPr lang="en-US" altLang="zh-TW" sz="1600" dirty="0"/>
                        <a:t>Month [English]</a:t>
                      </a:r>
                      <a:endParaRPr lang="zh-TW" altLang="en-US" sz="1600" dirty="0"/>
                    </a:p>
                  </a:txBody>
                  <a:tcPr>
                    <a:solidFill>
                      <a:schemeClr val="bg1"/>
                    </a:solidFill>
                  </a:tcPr>
                </a:tc>
                <a:extLst>
                  <a:ext uri="{0D108BD9-81ED-4DB2-BD59-A6C34878D82A}">
                    <a16:rowId xmlns:a16="http://schemas.microsoft.com/office/drawing/2014/main" val="10006"/>
                  </a:ext>
                </a:extLst>
              </a:tr>
              <a:tr h="299695">
                <a:tc>
                  <a:txBody>
                    <a:bodyPr/>
                    <a:lstStyle/>
                    <a:p>
                      <a:r>
                        <a:rPr lang="en-US" altLang="zh-TW" sz="1600" dirty="0"/>
                        <a:t>%d</a:t>
                      </a:r>
                      <a:endParaRPr lang="zh-TW" altLang="en-US" sz="1600" dirty="0"/>
                    </a:p>
                  </a:txBody>
                  <a:tcPr>
                    <a:solidFill>
                      <a:schemeClr val="bg1"/>
                    </a:solidFill>
                  </a:tcPr>
                </a:tc>
                <a:tc>
                  <a:txBody>
                    <a:bodyPr/>
                    <a:lstStyle/>
                    <a:p>
                      <a:r>
                        <a:rPr lang="en-US" altLang="zh-TW" sz="1600" dirty="0"/>
                        <a:t>Date [01 ~ 31]</a:t>
                      </a:r>
                      <a:endParaRPr lang="zh-TW" altLang="en-US" sz="1600" dirty="0"/>
                    </a:p>
                  </a:txBody>
                  <a:tcPr>
                    <a:solidFill>
                      <a:schemeClr val="bg1"/>
                    </a:solidFill>
                  </a:tcPr>
                </a:tc>
                <a:extLst>
                  <a:ext uri="{0D108BD9-81ED-4DB2-BD59-A6C34878D82A}">
                    <a16:rowId xmlns:a16="http://schemas.microsoft.com/office/drawing/2014/main" val="10007"/>
                  </a:ext>
                </a:extLst>
              </a:tr>
              <a:tr h="299695">
                <a:tc>
                  <a:txBody>
                    <a:bodyPr/>
                    <a:lstStyle/>
                    <a:p>
                      <a:r>
                        <a:rPr lang="en-US" altLang="zh-TW" sz="1600" dirty="0"/>
                        <a:t>%p</a:t>
                      </a:r>
                      <a:endParaRPr lang="zh-TW" altLang="en-US" sz="1600" dirty="0"/>
                    </a:p>
                  </a:txBody>
                  <a:tcPr>
                    <a:solidFill>
                      <a:schemeClr val="bg1"/>
                    </a:solidFill>
                  </a:tcPr>
                </a:tc>
                <a:tc>
                  <a:txBody>
                    <a:bodyPr/>
                    <a:lstStyle/>
                    <a:p>
                      <a:r>
                        <a:rPr lang="en-US" altLang="zh-TW" sz="1600" dirty="0"/>
                        <a:t>‘AM’ (morning) or ‘PM’ (afternoon)</a:t>
                      </a:r>
                      <a:endParaRPr lang="zh-TW" altLang="en-US" sz="1600" dirty="0"/>
                    </a:p>
                  </a:txBody>
                  <a:tcPr>
                    <a:solidFill>
                      <a:schemeClr val="bg1"/>
                    </a:solidFill>
                  </a:tcPr>
                </a:tc>
                <a:extLst>
                  <a:ext uri="{0D108BD9-81ED-4DB2-BD59-A6C34878D82A}">
                    <a16:rowId xmlns:a16="http://schemas.microsoft.com/office/drawing/2014/main" val="10008"/>
                  </a:ext>
                </a:extLst>
              </a:tr>
              <a:tr h="299695">
                <a:tc>
                  <a:txBody>
                    <a:bodyPr/>
                    <a:lstStyle/>
                    <a:p>
                      <a:r>
                        <a:rPr lang="en-US" altLang="zh-TW" sz="1600" dirty="0"/>
                        <a:t>others</a:t>
                      </a:r>
                      <a:endParaRPr lang="zh-TW" altLang="en-US" sz="1600" dirty="0"/>
                    </a:p>
                  </a:txBody>
                  <a:tcPr>
                    <a:solidFill>
                      <a:schemeClr val="bg1"/>
                    </a:solidFill>
                  </a:tcPr>
                </a:tc>
                <a:tc>
                  <a:txBody>
                    <a:bodyPr/>
                    <a:lstStyle/>
                    <a:p>
                      <a:r>
                        <a:rPr lang="en-US" altLang="zh-TW" sz="1600" dirty="0"/>
                        <a:t>https://docs.python.org/3/library/time.html#time.sleep</a:t>
                      </a:r>
                      <a:endParaRPr lang="zh-TW" altLang="en-US" sz="1600" dirty="0"/>
                    </a:p>
                  </a:txBody>
                  <a:tcPr>
                    <a:solidFill>
                      <a:schemeClr val="bg1"/>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49192776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圖釘">
  <a:themeElements>
    <a:clrScheme name="圖釘">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圖釘">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圖釘">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2996</TotalTime>
  <Words>1164</Words>
  <Application>Microsoft Office PowerPoint</Application>
  <PresentationFormat>如螢幕大小 (4:3)</PresentationFormat>
  <Paragraphs>140</Paragraphs>
  <Slides>16</Slides>
  <Notes>0</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16</vt:i4>
      </vt:variant>
    </vt:vector>
  </HeadingPairs>
  <TitlesOfParts>
    <vt:vector size="26" baseType="lpstr">
      <vt:lpstr>Franklin Gothic Book (Body)</vt:lpstr>
      <vt:lpstr>微軟正黑體</vt:lpstr>
      <vt:lpstr>新細明體</vt:lpstr>
      <vt:lpstr>Arial</vt:lpstr>
      <vt:lpstr>Brush Script MT</vt:lpstr>
      <vt:lpstr>Calibri</vt:lpstr>
      <vt:lpstr>Constantia</vt:lpstr>
      <vt:lpstr>Franklin Gothic Book</vt:lpstr>
      <vt:lpstr>Rage Italic</vt:lpstr>
      <vt:lpstr>圖釘</vt:lpstr>
      <vt:lpstr>Module Import &amp; Introduction to Time Module</vt:lpstr>
      <vt:lpstr>Objectives</vt:lpstr>
      <vt:lpstr>Module</vt:lpstr>
      <vt:lpstr>Standard module</vt:lpstr>
      <vt:lpstr>time module</vt:lpstr>
      <vt:lpstr>time module</vt:lpstr>
      <vt:lpstr>time module</vt:lpstr>
      <vt:lpstr>time module</vt:lpstr>
      <vt:lpstr>time module</vt:lpstr>
      <vt:lpstr>time module</vt:lpstr>
      <vt:lpstr>Standard module </vt:lpstr>
      <vt:lpstr>Sources</vt:lpstr>
      <vt:lpstr>Exercise 1</vt:lpstr>
      <vt:lpstr>Exercise 2</vt:lpstr>
      <vt:lpstr>Exercise 3</vt:lpstr>
      <vt:lpstr>Exercise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SYWang</dc:creator>
  <cp:lastModifiedBy>user</cp:lastModifiedBy>
  <cp:revision>429</cp:revision>
  <dcterms:created xsi:type="dcterms:W3CDTF">2015-06-03T11:45:27Z</dcterms:created>
  <dcterms:modified xsi:type="dcterms:W3CDTF">2022-12-21T08:16:15Z</dcterms:modified>
</cp:coreProperties>
</file>